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36576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0F172A"/>
                </a:solidFill>
                <a:latin typeface="Inter"/>
              </a:rPr>
              <a:t>BOT2DO  ×  BRAVO FUNDING SOLUTIONS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82535" y="292608"/>
            <a:ext cx="4114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1" i="0">
                <a:solidFill>
                  <a:srgbClr val="B45309"/>
                </a:solidFill>
                <a:latin typeface="Inter"/>
              </a:rPr>
              <a:t>APRIL 2026 · CONFIDENTIAL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64592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1" i="0">
                <a:solidFill>
                  <a:srgbClr val="B45309"/>
                </a:solidFill>
                <a:latin typeface="Inter"/>
              </a:rPr>
              <a:t>—  A PROPOSAL FOR RAYMOND BRAVO AND TOM CLARKE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965960"/>
            <a:ext cx="100584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5000" b="1" i="0">
                <a:solidFill>
                  <a:srgbClr val="0F172A"/>
                </a:solidFill>
                <a:latin typeface="Playfair Display"/>
              </a:rPr>
              <a:t>The end-to-end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743200"/>
            <a:ext cx="100584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5000" b="1" i="1">
                <a:solidFill>
                  <a:srgbClr val="B45309"/>
                </a:solidFill>
                <a:latin typeface="Playfair Display"/>
              </a:rPr>
              <a:t>AI underwriting platform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3520440"/>
            <a:ext cx="100584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5000" b="1" i="0">
                <a:solidFill>
                  <a:srgbClr val="0F172A"/>
                </a:solidFill>
                <a:latin typeface="Playfair Display"/>
              </a:rPr>
              <a:t>for Bravo Funding Solutions.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4526280"/>
            <a:ext cx="91440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475569"/>
                </a:solidFill>
                <a:latin typeface="Inter"/>
              </a:rPr>
              <a:t>This proposal was written specifically for Raymond Bravo and Tom Clarke. It addresses the four things you asked us to prove: end-to-end AI underwriting, zero-effort document automation, bank-grade security, and pricing that respects how you actually run the firm.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4360" y="6035040"/>
            <a:ext cx="11002975" cy="13716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6144768"/>
            <a:ext cx="54864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Prepared by Bot2Do Technologies  ·  for Bravo Funding Solutions, LLC  ·  Plainfield, IL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54135" y="6144768"/>
            <a:ext cx="2743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1" i="0">
                <a:solidFill>
                  <a:srgbClr val="B45309"/>
                </a:solidFill>
                <a:latin typeface="JetBrains Mono"/>
              </a:rPr>
              <a:t>v2.0  ·  21 slides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1" i="0">
                <a:solidFill>
                  <a:srgbClr val="94A3B8"/>
                </a:solidFill>
                <a:latin typeface="Inter"/>
              </a:rPr>
              <a:t>BOT2DO  ×  BRAVO FUNDING SOLUTIONS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82535" y="292608"/>
            <a:ext cx="4114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50" b="0" i="1">
                <a:solidFill>
                  <a:srgbClr val="B45309"/>
                </a:solidFill>
                <a:latin typeface="Playfair Display"/>
              </a:rPr>
              <a:t>The four questions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91440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1" i="0">
                <a:solidFill>
                  <a:srgbClr val="B45309"/>
                </a:solidFill>
                <a:latin typeface="Inter"/>
              </a:rPr>
              <a:t>—  WHAT YOU ASKED US TO ANSWER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234440"/>
            <a:ext cx="1097280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400" b="1" i="0">
                <a:solidFill>
                  <a:srgbClr val="0F172A"/>
                </a:solidFill>
                <a:latin typeface="Playfair Display"/>
              </a:rPr>
              <a:t>Four questions.  Four honest answers.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286000"/>
            <a:ext cx="105156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475569"/>
                </a:solidFill>
                <a:latin typeface="Inter"/>
              </a:rPr>
              <a:t>This entire proposal is organized around the four concerns Raymond raised. Every slide from here on is an answer to one of them — proven with a live mockup, real numbers, and signed guarantees.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3200400"/>
            <a:ext cx="5394960" cy="169164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3200400"/>
            <a:ext cx="5303520" cy="36576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68680" y="3383280"/>
            <a:ext cx="1165860" cy="256032"/>
          </a:xfrm>
          <a:prstGeom prst="roundRect">
            <a:avLst>
              <a:gd name="adj" fmla="val 50000"/>
            </a:avLst>
          </a:prstGeom>
          <a:solidFill>
            <a:srgbClr val="FFF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9144" bIns="9144"/>
          <a:lstStyle/>
          <a:p>
            <a:pPr algn="ctr"/>
            <a:r>
              <a:rPr sz="800" b="1">
                <a:solidFill>
                  <a:srgbClr val="B45309"/>
                </a:solidFill>
                <a:latin typeface="Inter"/>
              </a:rPr>
              <a:t>01 · UNDERWRITING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749039"/>
            <a:ext cx="48463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 i="0">
                <a:solidFill>
                  <a:srgbClr val="0F172A"/>
                </a:solidFill>
                <a:latin typeface="Playfair Display"/>
              </a:rPr>
              <a:t>Can Bot2Do actually run end-to-end commercial underwriting?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160520"/>
            <a:ext cx="48463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 i="0">
                <a:solidFill>
                  <a:srgbClr val="475569"/>
                </a:solidFill>
                <a:latin typeface="Inter"/>
              </a:rPr>
              <a:t>Answered on slides 4-8. We show the live underwriting console, document AI, 48-rule credit policy, and complete audit trail — not concepts, production mockups.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200" y="3200400"/>
            <a:ext cx="5394960" cy="169164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17920" y="3200400"/>
            <a:ext cx="5303520" cy="36576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446520" y="3383280"/>
            <a:ext cx="1234439" cy="256032"/>
          </a:xfrm>
          <a:prstGeom prst="roundRect">
            <a:avLst>
              <a:gd name="adj" fmla="val 50000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9144" bIns="9144"/>
          <a:lstStyle/>
          <a:p>
            <a:pPr algn="ctr"/>
            <a:r>
              <a:rPr sz="800" b="1">
                <a:solidFill>
                  <a:srgbClr val="1E40AF"/>
                </a:solidFill>
                <a:latin typeface="Inter"/>
              </a:rPr>
              <a:t>02 · DOCUMENTATION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46520" y="3749039"/>
            <a:ext cx="48463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 i="0">
                <a:solidFill>
                  <a:srgbClr val="0F172A"/>
                </a:solidFill>
                <a:latin typeface="Playfair Display"/>
              </a:rPr>
              <a:t>Borrowers are lazy with docs — how does this fix that?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4160520"/>
            <a:ext cx="48463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 i="0">
                <a:solidFill>
                  <a:srgbClr val="475569"/>
                </a:solidFill>
                <a:latin typeface="Inter"/>
              </a:rPr>
              <a:t>Answered on slides 9-11. Borrowers upload once; AI parses, cross-checks and validates. No more email chasing. No more 45-day cycles. 96% extraction accuracy.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4360" y="4983480"/>
            <a:ext cx="5394960" cy="169164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40080" y="4983480"/>
            <a:ext cx="5303520" cy="36576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68680" y="5166360"/>
            <a:ext cx="1051560" cy="256032"/>
          </a:xfrm>
          <a:prstGeom prst="roundRect">
            <a:avLst>
              <a:gd name="adj" fmla="val 50000"/>
            </a:avLst>
          </a:prstGeom>
          <a:solidFill>
            <a:srgbClr val="ECFD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9144" bIns="9144"/>
          <a:lstStyle/>
          <a:p>
            <a:pPr algn="ctr"/>
            <a:r>
              <a:rPr sz="800" b="1">
                <a:solidFill>
                  <a:srgbClr val="10B981"/>
                </a:solidFill>
                <a:latin typeface="Inter"/>
              </a:rPr>
              <a:t>03 · SECURITY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" y="5532120"/>
            <a:ext cx="48463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 i="0">
                <a:solidFill>
                  <a:srgbClr val="0F172A"/>
                </a:solidFill>
                <a:latin typeface="Playfair Display"/>
              </a:rPr>
              <a:t>Borrower data is sensitive — is this actually secure?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8680" y="5943600"/>
            <a:ext cx="48463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 i="0">
                <a:solidFill>
                  <a:srgbClr val="475569"/>
                </a:solidFill>
                <a:latin typeface="Inter"/>
              </a:rPr>
              <a:t>Answered on slides 12-14. SOC 2 Type II · GLBA Safeguards · AES-256 · MFA · 48K+ threats blocked · zero breaches across all Bot2Do clients since 2019.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72200" y="4983480"/>
            <a:ext cx="5394960" cy="169164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217920" y="4983480"/>
            <a:ext cx="5303520" cy="36576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446520" y="5166360"/>
            <a:ext cx="1051560" cy="256032"/>
          </a:xfrm>
          <a:prstGeom prst="roundRect">
            <a:avLst>
              <a:gd name="adj" fmla="val 50000"/>
            </a:avLst>
          </a:prstGeom>
          <a:solidFill>
            <a:srgbClr val="F4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9144" bIns="9144"/>
          <a:lstStyle/>
          <a:p>
            <a:pPr algn="ctr"/>
            <a:r>
              <a:rPr sz="800" b="1">
                <a:solidFill>
                  <a:srgbClr val="0F172A"/>
                </a:solidFill>
                <a:latin typeface="Inter"/>
              </a:rPr>
              <a:t>04 · PRICING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46520" y="5532120"/>
            <a:ext cx="48463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 i="0">
                <a:solidFill>
                  <a:srgbClr val="0F172A"/>
                </a:solidFill>
                <a:latin typeface="Playfair Display"/>
              </a:rPr>
              <a:t>What does this actually cost Bravo?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46520" y="5943600"/>
            <a:ext cx="48463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 i="0">
                <a:solidFill>
                  <a:srgbClr val="475569"/>
                </a:solidFill>
                <a:latin typeface="Inter"/>
              </a:rPr>
              <a:t>Answered on slides 15-17. Three ways to start, including a $0-setup 60-day pilot and a pay-as-you-close option with no fixed cost. Less than a third of nCino.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4360" y="6473952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94A3B8"/>
                </a:solidFill>
                <a:latin typeface="Inter"/>
              </a:rPr>
              <a:t>The four questions Raymond raised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68535" y="6473952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1" i="0">
                <a:solidFill>
                  <a:srgbClr val="94A3B8"/>
                </a:solidFill>
                <a:latin typeface="JetBrains Mono"/>
              </a:rPr>
              <a:t>02 / 21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1" i="0">
                <a:solidFill>
                  <a:srgbClr val="94A3B8"/>
                </a:solidFill>
                <a:latin typeface="Inter"/>
              </a:rPr>
              <a:t>BOT2DO  ×  BRAVO FUNDING SOLUTIONS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82535" y="292608"/>
            <a:ext cx="4114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50" b="0" i="1">
                <a:solidFill>
                  <a:srgbClr val="B45309"/>
                </a:solidFill>
                <a:latin typeface="Playfair Display"/>
              </a:rPr>
              <a:t>Bravo's 7-step process today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91440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1" i="0">
                <a:solidFill>
                  <a:srgbClr val="B45309"/>
                </a:solidFill>
                <a:latin typeface="Inter"/>
              </a:rPr>
              <a:t>—  THE CONTEXT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234440"/>
            <a:ext cx="1124712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0F172A"/>
                </a:solidFill>
                <a:latin typeface="Playfair Display"/>
              </a:rPr>
              <a:t>Bravo's 7-step process is excellent 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828800"/>
            <a:ext cx="1124712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1">
                <a:solidFill>
                  <a:srgbClr val="B45309"/>
                </a:solidFill>
                <a:latin typeface="Playfair Display"/>
              </a:rPr>
              <a:t>and it leaks 31 days on paperwork.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697480"/>
            <a:ext cx="105156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50" b="0" i="0">
                <a:solidFill>
                  <a:srgbClr val="475569"/>
                </a:solidFill>
                <a:latin typeface="Inter"/>
              </a:rPr>
              <a:t>Raymond and Tom do the hard work — pricing, structuring, matching. Everything else — qualifying inbound, chasing docs, drafting term sheets, sequential lender outreach — is friction.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3611880"/>
            <a:ext cx="32004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475569"/>
                </a:solidFill>
                <a:latin typeface="Inter"/>
              </a:rPr>
              <a:t>PROCESS STEP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94760" y="3611880"/>
            <a:ext cx="2743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475569"/>
                </a:solidFill>
                <a:latin typeface="Inter"/>
              </a:rPr>
              <a:t>TODAY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37960" y="3611880"/>
            <a:ext cx="34747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475569"/>
                </a:solidFill>
                <a:latin typeface="Inter"/>
              </a:rPr>
              <a:t>WITH BOT2DO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12680" y="3611880"/>
            <a:ext cx="15544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1" i="0">
                <a:solidFill>
                  <a:srgbClr val="475569"/>
                </a:solidFill>
                <a:latin typeface="Inter"/>
              </a:rPr>
              <a:t>TIME RECOVERED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360" y="3886200"/>
            <a:ext cx="11002975" cy="2286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4041648"/>
            <a:ext cx="3108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i="0">
                <a:solidFill>
                  <a:srgbClr val="0F172A"/>
                </a:solidFill>
                <a:latin typeface="Inter"/>
              </a:rPr>
              <a:t>1 · Initial inquiry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94760" y="4041648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75569"/>
                </a:solidFill>
                <a:latin typeface="JetBrains Mono"/>
              </a:rPr>
              <a:t>Static contact form, manual triage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37960" y="4041648"/>
            <a:ext cx="3474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10B981"/>
                </a:solidFill>
                <a:latin typeface="JetBrains Mono"/>
              </a:rPr>
              <a:t>AI Concierge in &lt; 60 sec, 24/7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12680" y="4041648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1" i="0">
                <a:solidFill>
                  <a:srgbClr val="B45309"/>
                </a:solidFill>
                <a:latin typeface="JetBrains Mono"/>
              </a:rPr>
              <a:t>− 1-2 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94360" y="4361688"/>
            <a:ext cx="11002975" cy="9144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85800" y="4453128"/>
            <a:ext cx="3108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i="0">
                <a:solidFill>
                  <a:srgbClr val="0F172A"/>
                </a:solidFill>
                <a:latin typeface="Inter"/>
              </a:rPr>
              <a:t>2 · Pre-app consultation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94760" y="4453128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75569"/>
                </a:solidFill>
                <a:latin typeface="JetBrains Mono"/>
              </a:rPr>
              <a:t>Phone + email back-and-forth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60" y="4453128"/>
            <a:ext cx="3474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10B981"/>
                </a:solidFill>
                <a:latin typeface="JetBrains Mono"/>
              </a:rPr>
              <a:t>Smart Portal pre-loads Tom's call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12680" y="4453128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1" i="0">
                <a:solidFill>
                  <a:srgbClr val="B45309"/>
                </a:solidFill>
                <a:latin typeface="JetBrains Mono"/>
              </a:rPr>
              <a:t>− 1 d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360" y="4773168"/>
            <a:ext cx="11002975" cy="9144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864608"/>
            <a:ext cx="3108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i="0">
                <a:solidFill>
                  <a:srgbClr val="0F172A"/>
                </a:solidFill>
                <a:latin typeface="Inter"/>
              </a:rPr>
              <a:t>3 · Quotation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94760" y="4864608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75569"/>
                </a:solidFill>
                <a:latin typeface="JetBrains Mono"/>
              </a:rPr>
              <a:t>~48 hours manual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37960" y="4864608"/>
            <a:ext cx="3474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10B981"/>
                </a:solidFill>
                <a:latin typeface="JetBrains Mono"/>
              </a:rPr>
              <a:t>Indicative quote in &lt; 5 min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12680" y="4864608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1" i="0">
                <a:solidFill>
                  <a:srgbClr val="B45309"/>
                </a:solidFill>
                <a:latin typeface="JetBrains Mono"/>
              </a:rPr>
              <a:t>− 1 d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94360" y="5184648"/>
            <a:ext cx="11002975" cy="9144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85800" y="5276088"/>
            <a:ext cx="3108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i="0">
                <a:solidFill>
                  <a:srgbClr val="0F172A"/>
                </a:solidFill>
                <a:latin typeface="Inter"/>
              </a:rPr>
              <a:t>4 · Letter of Intent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794760" y="5276088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75569"/>
                </a:solidFill>
                <a:latin typeface="JetBrains Mono"/>
              </a:rPr>
              <a:t>Manual draft, paper sign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37960" y="5276088"/>
            <a:ext cx="3474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10B981"/>
                </a:solidFill>
                <a:latin typeface="JetBrains Mono"/>
              </a:rPr>
              <a:t>Templated LOI, e-signed inline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12680" y="5276088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1" i="0">
                <a:solidFill>
                  <a:srgbClr val="B45309"/>
                </a:solidFill>
                <a:latin typeface="JetBrains Mono"/>
              </a:rPr>
              <a:t>− 2 d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94360" y="5596128"/>
            <a:ext cx="11002975" cy="9144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594360" y="5623560"/>
            <a:ext cx="11002975" cy="411480"/>
          </a:xfrm>
          <a:prstGeom prst="rect">
            <a:avLst/>
          </a:prstGeom>
          <a:solidFill>
            <a:srgbClr val="FFF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94360" y="5623560"/>
            <a:ext cx="36576" cy="4114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687568"/>
            <a:ext cx="3108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i="0">
                <a:solidFill>
                  <a:srgbClr val="0F172A"/>
                </a:solidFill>
                <a:latin typeface="Inter"/>
              </a:rPr>
              <a:t>5 · Underwriting &amp; docs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794760" y="5687568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75569"/>
                </a:solidFill>
                <a:latin typeface="JetBrains Mono"/>
              </a:rPr>
              <a:t>2-4 weeks · the bottleneck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537960" y="5687568"/>
            <a:ext cx="3474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1" i="0">
                <a:solidFill>
                  <a:srgbClr val="10B981"/>
                </a:solidFill>
                <a:latin typeface="JetBrains Mono"/>
              </a:rPr>
              <a:t>Bot2Do UW engine · &lt; 4 hours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012680" y="5687568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1" i="0">
                <a:solidFill>
                  <a:srgbClr val="B45309"/>
                </a:solidFill>
                <a:latin typeface="JetBrains Mono"/>
              </a:rPr>
              <a:t>− 14-21 d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94360" y="6007608"/>
            <a:ext cx="11002975" cy="9144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85800" y="6099048"/>
            <a:ext cx="3108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i="0">
                <a:solidFill>
                  <a:srgbClr val="0F172A"/>
                </a:solidFill>
                <a:latin typeface="Inter"/>
              </a:rPr>
              <a:t>6 · Lender bidding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94760" y="6099048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75569"/>
                </a:solidFill>
                <a:latin typeface="JetBrains Mono"/>
              </a:rPr>
              <a:t>Sequential to ~5 lenders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537960" y="6099048"/>
            <a:ext cx="3474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10B981"/>
                </a:solidFill>
                <a:latin typeface="JetBrains Mono"/>
              </a:rPr>
              <a:t>Parallel bidding to 20+ matched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12680" y="6099048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1" i="0">
                <a:solidFill>
                  <a:srgbClr val="B45309"/>
                </a:solidFill>
                <a:latin typeface="JetBrains Mono"/>
              </a:rPr>
              <a:t>− 4-7 d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94360" y="6419088"/>
            <a:ext cx="11002975" cy="9144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85800" y="6510528"/>
            <a:ext cx="3108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i="0">
                <a:solidFill>
                  <a:srgbClr val="0F172A"/>
                </a:solidFill>
                <a:latin typeface="Inter"/>
              </a:rPr>
              <a:t>7 · Final processing &amp; close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794760" y="6510528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75569"/>
                </a:solidFill>
                <a:latin typeface="JetBrains Mono"/>
              </a:rPr>
              <a:t>Manual coordination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537960" y="6510528"/>
            <a:ext cx="3474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10B981"/>
                </a:solidFill>
                <a:latin typeface="JetBrains Mono"/>
              </a:rPr>
              <a:t>Workflow + borrower app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012680" y="6510528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1" i="0">
                <a:solidFill>
                  <a:srgbClr val="B45309"/>
                </a:solidFill>
                <a:latin typeface="JetBrains Mono"/>
              </a:rPr>
              <a:t>− 3-5 d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94360" y="6830568"/>
            <a:ext cx="11002975" cy="9144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594360" y="6858000"/>
            <a:ext cx="11002975" cy="50292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594360" y="6858000"/>
            <a:ext cx="11002975" cy="2286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85800" y="6995160"/>
            <a:ext cx="3108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i="0">
                <a:solidFill>
                  <a:srgbClr val="0F172A"/>
                </a:solidFill>
                <a:latin typeface="Inter"/>
              </a:rPr>
              <a:t>TOTAL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794760" y="6995160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0" b="1" i="0">
                <a:solidFill>
                  <a:srgbClr val="0F172A"/>
                </a:solidFill>
                <a:latin typeface="JetBrains Mono"/>
              </a:rPr>
              <a:t>~ 45 days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537960" y="6995160"/>
            <a:ext cx="3474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0" b="1" i="0">
                <a:solidFill>
                  <a:srgbClr val="10B981"/>
                </a:solidFill>
                <a:latin typeface="JetBrains Mono"/>
              </a:rPr>
              <a:t>~ 14 days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012680" y="6995160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1" i="0">
                <a:solidFill>
                  <a:srgbClr val="B45309"/>
                </a:solidFill>
                <a:latin typeface="JetBrains Mono"/>
              </a:rPr>
              <a:t>− 31 days · 3× capacity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94360" y="6473952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94A3B8"/>
                </a:solidFill>
                <a:latin typeface="Inter"/>
              </a:rPr>
              <a:t>Bravo 7-step process · quantified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768535" y="6473952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1" i="0">
                <a:solidFill>
                  <a:srgbClr val="94A3B8"/>
                </a:solidFill>
                <a:latin typeface="JetBrains Mono"/>
              </a:rPr>
              <a:t>03 / 21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1" i="0">
                <a:solidFill>
                  <a:srgbClr val="94A3B8"/>
                </a:solidFill>
                <a:latin typeface="Inter"/>
              </a:rPr>
              <a:t>BOT2DO  ×  BRAVO FUNDING SOLUTIONS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82535" y="292608"/>
            <a:ext cx="4114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50" b="0" i="1">
                <a:solidFill>
                  <a:srgbClr val="B45309"/>
                </a:solidFill>
                <a:latin typeface="Playfair Display"/>
              </a:rPr>
              <a:t>Answer to Question 01 · Underwriting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91440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1" i="0">
                <a:solidFill>
                  <a:srgbClr val="B45309"/>
                </a:solidFill>
                <a:latin typeface="Inter"/>
              </a:rPr>
              <a:t>—  QUESTION 01 · END-TO-END UNDERWRITING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234440"/>
            <a:ext cx="1124712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0F172A"/>
                </a:solidFill>
                <a:latin typeface="Playfair Display"/>
              </a:rPr>
              <a:t>Underwriting, end-to-end,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874519"/>
            <a:ext cx="1124712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0F172A"/>
                </a:solidFill>
                <a:latin typeface="Playfair Display"/>
              </a:rPr>
              <a:t>from inquiry to term sheet 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514600"/>
            <a:ext cx="1124712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1">
                <a:solidFill>
                  <a:srgbClr val="B45309"/>
                </a:solidFill>
                <a:latin typeface="Playfair Display"/>
              </a:rPr>
              <a:t>orchestrated by Bot2Do, approved by Tom.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3474720"/>
            <a:ext cx="105156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0" i="0">
                <a:solidFill>
                  <a:srgbClr val="475569"/>
                </a:solidFill>
                <a:latin typeface="Inter"/>
              </a:rPr>
              <a:t>Eight stages. Every stage automated where possible. Every judgment call still Tom's. A complete decision, with a printable audit trail, in under 4 hours for a typical deal.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4360" y="4389120"/>
            <a:ext cx="2697480" cy="150876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40080" y="4389120"/>
            <a:ext cx="2606040" cy="36576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4526280"/>
            <a:ext cx="24688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1" i="0">
                <a:solidFill>
                  <a:srgbClr val="B45309"/>
                </a:solidFill>
                <a:latin typeface="Inter"/>
              </a:rPr>
              <a:t>Stages 1-2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4800600"/>
            <a:ext cx="24688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0F172A"/>
                </a:solidFill>
                <a:latin typeface="Playfair Display"/>
              </a:rPr>
              <a:t>Intake &amp; KYC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5166359"/>
            <a:ext cx="24688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Concierge qualifies · Plaid + Onfido + Equifax · OFAC screen · entity verified.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5623560"/>
            <a:ext cx="24688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10B981"/>
                </a:solidFill>
                <a:latin typeface="JetBrains Mono"/>
              </a:rPr>
              <a:t>~ 2 min avg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29000" y="4389120"/>
            <a:ext cx="2697480" cy="150876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474720" y="4389120"/>
            <a:ext cx="2606040" cy="36576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11880" y="4526280"/>
            <a:ext cx="24688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1" i="0">
                <a:solidFill>
                  <a:srgbClr val="B45309"/>
                </a:solidFill>
                <a:latin typeface="Inter"/>
              </a:rPr>
              <a:t>Stages 3-4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11880" y="4800600"/>
            <a:ext cx="24688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0F172A"/>
                </a:solidFill>
                <a:latin typeface="Playfair Display"/>
              </a:rPr>
              <a:t>Docs &amp; extraction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11880" y="5166359"/>
            <a:ext cx="24688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14 doc types parsed in parallel · cross-referenced · low-conf flagged to Tom.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11880" y="5623560"/>
            <a:ext cx="24688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2563EB"/>
                </a:solidFill>
                <a:latin typeface="JetBrains Mono"/>
              </a:rPr>
              <a:t>~ 5 min avg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63640" y="4389120"/>
            <a:ext cx="2697480" cy="150876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309360" y="4389120"/>
            <a:ext cx="2606040" cy="36576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46520" y="4526280"/>
            <a:ext cx="24688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1" i="0">
                <a:solidFill>
                  <a:srgbClr val="B45309"/>
                </a:solidFill>
                <a:latin typeface="Inter"/>
              </a:rPr>
              <a:t>Stages 5-6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46520" y="4800600"/>
            <a:ext cx="24688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0F172A"/>
                </a:solidFill>
                <a:latin typeface="Playfair Display"/>
              </a:rPr>
              <a:t>Risk model &amp; policy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46520" y="5166359"/>
            <a:ext cx="24688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DSCR · LTV · cap · stress test · 48 credit-policy rules auto-checked.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46520" y="5623560"/>
            <a:ext cx="24688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F59E0B"/>
                </a:solidFill>
                <a:latin typeface="JetBrains Mono"/>
              </a:rPr>
              <a:t>~ 1 min avg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98280" y="4389120"/>
            <a:ext cx="2697480" cy="150876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9144000" y="4389120"/>
            <a:ext cx="2606040" cy="36576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281160" y="4526280"/>
            <a:ext cx="24688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1" i="0">
                <a:solidFill>
                  <a:srgbClr val="B45309"/>
                </a:solidFill>
                <a:latin typeface="Inter"/>
              </a:rPr>
              <a:t>Stages 7-8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281160" y="4800600"/>
            <a:ext cx="24688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0F172A"/>
                </a:solidFill>
                <a:latin typeface="Playfair Display"/>
              </a:rPr>
              <a:t>Decision + term sheet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281160" y="5166359"/>
            <a:ext cx="24688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Tom reviews exceptions · approves · LOI drafted · released to lender bidding.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281160" y="5623560"/>
            <a:ext cx="24688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0F172A"/>
                </a:solidFill>
                <a:latin typeface="JetBrains Mono"/>
              </a:rPr>
              <a:t>Tom · 15-30 min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94360" y="5989320"/>
            <a:ext cx="11002975" cy="18288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6126480"/>
            <a:ext cx="3200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1" i="0">
                <a:solidFill>
                  <a:srgbClr val="475569"/>
                </a:solidFill>
                <a:latin typeface="Inter"/>
              </a:rPr>
              <a:t>INDUSTRY MANUAL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94360" y="635508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1">
                <a:solidFill>
                  <a:srgbClr val="F43F5E"/>
                </a:solidFill>
                <a:latin typeface="Playfair Display"/>
              </a:rPr>
              <a:t>~ 16 days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069080" y="6126480"/>
            <a:ext cx="3200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1" i="0">
                <a:solidFill>
                  <a:srgbClr val="475569"/>
                </a:solidFill>
                <a:latin typeface="Inter"/>
              </a:rPr>
              <a:t>BRAVO TODAY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069080" y="635508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1">
                <a:solidFill>
                  <a:srgbClr val="F59E0B"/>
                </a:solidFill>
                <a:latin typeface="Playfair Display"/>
              </a:rPr>
              <a:t>~ 6 days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452360" y="6080760"/>
            <a:ext cx="36576" cy="59436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589520" y="6126480"/>
            <a:ext cx="3657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1" i="0">
                <a:solidFill>
                  <a:srgbClr val="B45309"/>
                </a:solidFill>
                <a:latin typeface="Inter"/>
              </a:rPr>
              <a:t>BRAVO + BOT2DO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589520" y="6355080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1">
                <a:solidFill>
                  <a:srgbClr val="10B981"/>
                </a:solidFill>
                <a:latin typeface="Playfair Display"/>
              </a:rPr>
              <a:t>~ 4 hours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94360" y="6473952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94A3B8"/>
                </a:solidFill>
                <a:latin typeface="Inter"/>
              </a:rPr>
              <a:t>End-to-end underwriting · headline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768535" y="6473952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1" i="0">
                <a:solidFill>
                  <a:srgbClr val="94A3B8"/>
                </a:solidFill>
                <a:latin typeface="JetBrains Mono"/>
              </a:rPr>
              <a:t>04 / 21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1" i="0">
                <a:solidFill>
                  <a:srgbClr val="94A3B8"/>
                </a:solidFill>
                <a:latin typeface="Inter"/>
              </a:rPr>
              <a:t>BOT2DO  ×  BRAVO FUNDING SOLUTIONS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82535" y="292608"/>
            <a:ext cx="4114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50" b="0" i="1">
                <a:solidFill>
                  <a:srgbClr val="B45309"/>
                </a:solidFill>
                <a:latin typeface="Playfair Display"/>
              </a:rPr>
              <a:t>Live underwriting console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91440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1" i="0">
                <a:solidFill>
                  <a:srgbClr val="B45309"/>
                </a:solidFill>
                <a:latin typeface="Inter"/>
              </a:rPr>
              <a:t>—  WHAT TOM &amp; RAYMOND WILL SEE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234440"/>
            <a:ext cx="112471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 i="0">
                <a:solidFill>
                  <a:srgbClr val="0F172A"/>
                </a:solidFill>
                <a:latin typeface="Playfair Display"/>
              </a:rPr>
              <a:t>The console — a live $8.4M refi in 8 minutes.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2468880"/>
            <a:ext cx="5486400" cy="347472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2468880"/>
            <a:ext cx="5394960" cy="36576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606040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B45309"/>
                </a:solidFill>
                <a:latin typeface="Inter"/>
              </a:rPr>
              <a:t>LIVE · DEAL #BR-2419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880360"/>
            <a:ext cx="51206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1" i="0">
                <a:solidFill>
                  <a:srgbClr val="0F172A"/>
                </a:solidFill>
                <a:latin typeface="Playfair Display"/>
              </a:rPr>
              <a:t>Meridian Ridge Apts — $8.4M refi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291840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i="0">
                <a:solidFill>
                  <a:srgbClr val="475569"/>
                </a:solidFill>
                <a:latin typeface="Inter"/>
              </a:rPr>
              <a:t>Naperville Capital LLC · 128 units · Plainfield, IL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749039"/>
            <a:ext cx="24688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>
                <a:solidFill>
                  <a:srgbClr val="0F172A"/>
                </a:solidFill>
                <a:latin typeface="Playfair Display"/>
              </a:rPr>
              <a:t>$8.40M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931920"/>
            <a:ext cx="24688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LOAN AMOUNT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37560" y="3749039"/>
            <a:ext cx="24688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>
                <a:solidFill>
                  <a:srgbClr val="0F172A"/>
                </a:solidFill>
                <a:latin typeface="Playfair Display"/>
              </a:rPr>
              <a:t>65%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37560" y="3931920"/>
            <a:ext cx="24688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LTV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480559"/>
            <a:ext cx="24688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>
                <a:solidFill>
                  <a:srgbClr val="10B981"/>
                </a:solidFill>
                <a:latin typeface="Playfair Display"/>
              </a:rPr>
              <a:t>1.42 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4663440"/>
            <a:ext cx="24688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DSCR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37560" y="4480559"/>
            <a:ext cx="24688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>
                <a:solidFill>
                  <a:srgbClr val="10B981"/>
                </a:solidFill>
                <a:latin typeface="Playfair Display"/>
              </a:rPr>
              <a:t>A · 86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37560" y="4663440"/>
            <a:ext cx="24688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RISK SCORE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68680" y="5166360"/>
            <a:ext cx="5120640" cy="13716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68680" y="5257800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B45309"/>
                </a:solidFill>
                <a:latin typeface="Inter"/>
              </a:rPr>
              <a:t>AI RECOMMENDATION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8680" y="548640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1" i="0">
                <a:solidFill>
                  <a:srgbClr val="0F172A"/>
                </a:solidFill>
                <a:latin typeface="Playfair Display"/>
              </a:rPr>
              <a:t>Grade A · rate 6.35-6.65%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8680" y="5806440"/>
            <a:ext cx="51206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 i="0">
                <a:solidFill>
                  <a:srgbClr val="475569"/>
                </a:solidFill>
                <a:latin typeface="Inter"/>
              </a:rPr>
              <a:t>BMO Harris · Northwest Mutual · Citizens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63640" y="2468880"/>
            <a:ext cx="5486400" cy="384048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537960" y="2606040"/>
            <a:ext cx="49377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1" i="0">
                <a:solidFill>
                  <a:srgbClr val="B45309"/>
                </a:solidFill>
                <a:latin typeface="Inter"/>
              </a:rPr>
              <a:t>UNDERWRITING TIMELINE · 8 STAGES · 0H 08M SO FAR</a:t>
            </a:r>
          </a:p>
        </p:txBody>
      </p:sp>
      <p:sp>
        <p:nvSpPr>
          <p:cNvPr id="26" name="Oval 25"/>
          <p:cNvSpPr/>
          <p:nvPr/>
        </p:nvSpPr>
        <p:spPr>
          <a:xfrm>
            <a:off x="6583680" y="2926080"/>
            <a:ext cx="228600" cy="228600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83680" y="2898648"/>
            <a:ext cx="228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100" b="1" i="0">
                <a:solidFill>
                  <a:srgbClr val="FFFFFF"/>
                </a:solidFill>
                <a:latin typeface="Inter"/>
              </a:rPr>
              <a:t>✓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03720" y="2935224"/>
            <a:ext cx="3383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i="0">
                <a:solidFill>
                  <a:srgbClr val="0F172A"/>
                </a:solidFill>
                <a:latin typeface="Inter"/>
              </a:rPr>
              <a:t>Concierge — qualified borrower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287000" y="2935224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i="0">
                <a:solidFill>
                  <a:srgbClr val="94A3B8"/>
                </a:solidFill>
                <a:latin typeface="JetBrains Mono"/>
              </a:rPr>
              <a:t>00:00</a:t>
            </a:r>
          </a:p>
        </p:txBody>
      </p:sp>
      <p:sp>
        <p:nvSpPr>
          <p:cNvPr id="30" name="Oval 29"/>
          <p:cNvSpPr/>
          <p:nvPr/>
        </p:nvSpPr>
        <p:spPr>
          <a:xfrm>
            <a:off x="6583680" y="3310128"/>
            <a:ext cx="228600" cy="228600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583680" y="3282696"/>
            <a:ext cx="228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100" b="1" i="0">
                <a:solidFill>
                  <a:srgbClr val="FFFFFF"/>
                </a:solidFill>
                <a:latin typeface="Inter"/>
              </a:rPr>
              <a:t>✓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03720" y="3319272"/>
            <a:ext cx="3383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i="0">
                <a:solidFill>
                  <a:srgbClr val="0F172A"/>
                </a:solidFill>
                <a:latin typeface="Inter"/>
              </a:rPr>
              <a:t>KYC / KYB · Onfido + Equifax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287000" y="3319272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i="0">
                <a:solidFill>
                  <a:srgbClr val="94A3B8"/>
                </a:solidFill>
                <a:latin typeface="JetBrains Mono"/>
              </a:rPr>
              <a:t>+00:42</a:t>
            </a:r>
          </a:p>
        </p:txBody>
      </p:sp>
      <p:sp>
        <p:nvSpPr>
          <p:cNvPr id="34" name="Oval 33"/>
          <p:cNvSpPr/>
          <p:nvPr/>
        </p:nvSpPr>
        <p:spPr>
          <a:xfrm>
            <a:off x="6583680" y="3694176"/>
            <a:ext cx="228600" cy="228600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583680" y="3666744"/>
            <a:ext cx="228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100" b="1" i="0">
                <a:solidFill>
                  <a:srgbClr val="FFFFFF"/>
                </a:solidFill>
                <a:latin typeface="Inter"/>
              </a:rPr>
              <a:t>✓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903720" y="3703320"/>
            <a:ext cx="3383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i="0">
                <a:solidFill>
                  <a:srgbClr val="0F172A"/>
                </a:solidFill>
                <a:latin typeface="Inter"/>
              </a:rPr>
              <a:t>14 / 14 documents parsed (96%)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287000" y="3703320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i="0">
                <a:solidFill>
                  <a:srgbClr val="94A3B8"/>
                </a:solidFill>
                <a:latin typeface="JetBrains Mono"/>
              </a:rPr>
              <a:t>+04:31</a:t>
            </a:r>
          </a:p>
        </p:txBody>
      </p:sp>
      <p:sp>
        <p:nvSpPr>
          <p:cNvPr id="38" name="Oval 37"/>
          <p:cNvSpPr/>
          <p:nvPr/>
        </p:nvSpPr>
        <p:spPr>
          <a:xfrm>
            <a:off x="6583680" y="4078224"/>
            <a:ext cx="228600" cy="228600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583680" y="4050791"/>
            <a:ext cx="228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100" b="1" i="0">
                <a:solidFill>
                  <a:srgbClr val="FFFFFF"/>
                </a:solidFill>
                <a:latin typeface="Inter"/>
              </a:rPr>
              <a:t>✓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903720" y="4087368"/>
            <a:ext cx="3383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i="0">
                <a:solidFill>
                  <a:srgbClr val="0F172A"/>
                </a:solidFill>
                <a:latin typeface="Inter"/>
              </a:rPr>
              <a:t>Cross-validation · Plaid · tax · appraisal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287000" y="4087368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i="0">
                <a:solidFill>
                  <a:srgbClr val="94A3B8"/>
                </a:solidFill>
                <a:latin typeface="JetBrains Mono"/>
              </a:rPr>
              <a:t>+06:12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400800" y="4416552"/>
            <a:ext cx="5212080" cy="347472"/>
          </a:xfrm>
          <a:prstGeom prst="rect">
            <a:avLst/>
          </a:prstGeom>
          <a:solidFill>
            <a:srgbClr val="FFF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400800" y="4416552"/>
            <a:ext cx="36576" cy="34747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6583680" y="4462272"/>
            <a:ext cx="228600" cy="22860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583680" y="4434840"/>
            <a:ext cx="228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100" b="1" i="0">
                <a:solidFill>
                  <a:srgbClr val="FFFFFF"/>
                </a:solidFill>
                <a:latin typeface="Inter"/>
              </a:rPr>
              <a:t>●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903720" y="4471416"/>
            <a:ext cx="3383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i="0">
                <a:solidFill>
                  <a:srgbClr val="0F172A"/>
                </a:solidFill>
                <a:latin typeface="Inter"/>
              </a:rPr>
              <a:t>Risk model · 48 credit rules in progress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287000" y="4471416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1" i="0">
                <a:solidFill>
                  <a:srgbClr val="F59E0B"/>
                </a:solidFill>
                <a:latin typeface="JetBrains Mono"/>
              </a:rPr>
              <a:t>+08:42</a:t>
            </a:r>
          </a:p>
        </p:txBody>
      </p:sp>
      <p:sp>
        <p:nvSpPr>
          <p:cNvPr id="48" name="Oval 47"/>
          <p:cNvSpPr/>
          <p:nvPr/>
        </p:nvSpPr>
        <p:spPr>
          <a:xfrm>
            <a:off x="6583680" y="4846320"/>
            <a:ext cx="228600" cy="228600"/>
          </a:xfrm>
          <a:prstGeom prst="ellipse">
            <a:avLst/>
          </a:prstGeom>
          <a:solidFill>
            <a:srgbClr val="94A3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583680" y="4818888"/>
            <a:ext cx="228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100" b="1" i="0">
                <a:solidFill>
                  <a:srgbClr val="94A3B8"/>
                </a:solidFill>
                <a:latin typeface="Inter"/>
              </a:rPr>
              <a:t>7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903720" y="4855464"/>
            <a:ext cx="3383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i="0">
                <a:solidFill>
                  <a:srgbClr val="0F172A"/>
                </a:solidFill>
                <a:latin typeface="Inter"/>
              </a:rPr>
              <a:t>Credit policy auto-check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287000" y="4855464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i="0">
                <a:solidFill>
                  <a:srgbClr val="94A3B8"/>
                </a:solidFill>
                <a:latin typeface="JetBrains Mono"/>
              </a:rPr>
              <a:t>eta 10:30</a:t>
            </a:r>
          </a:p>
        </p:txBody>
      </p:sp>
      <p:sp>
        <p:nvSpPr>
          <p:cNvPr id="52" name="Oval 51"/>
          <p:cNvSpPr/>
          <p:nvPr/>
        </p:nvSpPr>
        <p:spPr>
          <a:xfrm>
            <a:off x="6583680" y="5230368"/>
            <a:ext cx="228600" cy="228600"/>
          </a:xfrm>
          <a:prstGeom prst="ellipse">
            <a:avLst/>
          </a:prstGeom>
          <a:solidFill>
            <a:srgbClr val="94A3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583680" y="5202936"/>
            <a:ext cx="228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100" b="1" i="0">
                <a:solidFill>
                  <a:srgbClr val="94A3B8"/>
                </a:solidFill>
                <a:latin typeface="Inter"/>
              </a:rPr>
              <a:t>8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903720" y="5239512"/>
            <a:ext cx="3383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i="0">
                <a:solidFill>
                  <a:srgbClr val="0F172A"/>
                </a:solidFill>
                <a:latin typeface="Inter"/>
              </a:rPr>
              <a:t>Term sheet · Tom reviews &amp; approves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287000" y="5239512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i="0">
                <a:solidFill>
                  <a:srgbClr val="94A3B8"/>
                </a:solidFill>
                <a:latin typeface="JetBrains Mono"/>
              </a:rPr>
              <a:t>eta 04:00h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263640" y="6355080"/>
            <a:ext cx="5486400" cy="4572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6446520" y="6382512"/>
            <a:ext cx="3474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1" i="0">
                <a:solidFill>
                  <a:srgbClr val="F59E0B"/>
                </a:solidFill>
                <a:latin typeface="Inter"/>
              </a:rPr>
              <a:t>FULL AUDIT TRAIL  ·  GLBA / SOC 2 READY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446520" y="6583680"/>
            <a:ext cx="34747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FFFFFF"/>
                </a:solidFill>
                <a:latin typeface="Inter"/>
              </a:rPr>
              <a:t>Every AI action cryptographically logged.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1414455" y="6473952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1" i="0">
                <a:solidFill>
                  <a:srgbClr val="F59E0B"/>
                </a:solidFill>
                <a:latin typeface="JetBrains Mono"/>
              </a:rPr>
              <a:t>IMMUTABLE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94360" y="6473952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94A3B8"/>
                </a:solidFill>
                <a:latin typeface="Inter"/>
              </a:rPr>
              <a:t>Underwriting console · live case study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768535" y="6473952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1" i="0">
                <a:solidFill>
                  <a:srgbClr val="94A3B8"/>
                </a:solidFill>
                <a:latin typeface="JetBrains Mono"/>
              </a:rPr>
              <a:t>05 / 21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1" i="0">
                <a:solidFill>
                  <a:srgbClr val="94A3B8"/>
                </a:solidFill>
                <a:latin typeface="Inter"/>
              </a:rPr>
              <a:t>BOT2DO  ×  BRAVO FUNDING SOLUTIONS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82535" y="292608"/>
            <a:ext cx="4114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50" b="0" i="1">
                <a:solidFill>
                  <a:srgbClr val="B45309"/>
                </a:solidFill>
                <a:latin typeface="Playfair Display"/>
              </a:rPr>
              <a:t>The 48-rule credit policy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91440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1" i="0">
                <a:solidFill>
                  <a:srgbClr val="B45309"/>
                </a:solidFill>
                <a:latin typeface="Inter"/>
              </a:rPr>
              <a:t>—  TOM'S EXPERIENCE, CODIFIED AS RULES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234440"/>
            <a:ext cx="112471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0F172A"/>
                </a:solidFill>
                <a:latin typeface="Playfair Display"/>
              </a:rPr>
              <a:t>Not a black box 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828800"/>
            <a:ext cx="112471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1">
                <a:solidFill>
                  <a:srgbClr val="B45309"/>
                </a:solidFill>
                <a:latin typeface="Playfair Display"/>
              </a:rPr>
              <a:t>a decision Raymond can explain to any regulator.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743200"/>
            <a:ext cx="105156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0" i="0">
                <a:solidFill>
                  <a:srgbClr val="475569"/>
                </a:solidFill>
                <a:latin typeface="Inter"/>
              </a:rPr>
              <a:t>Every underwriting rule Tom would manually check is now automated and auditable. Edit or disable any rule. Every deal generates a printable 'why we said yes / why we said no' report.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3657600"/>
            <a:ext cx="2697480" cy="169164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40080" y="3657600"/>
            <a:ext cx="2606040" cy="36576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24688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B45309"/>
                </a:solidFill>
                <a:latin typeface="Inter"/>
              </a:rPr>
              <a:t>CATEGORY A · 14 RULES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4069080"/>
            <a:ext cx="24688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 i="0">
                <a:solidFill>
                  <a:srgbClr val="0F172A"/>
                </a:solidFill>
                <a:latin typeface="Playfair Display"/>
              </a:rPr>
              <a:t>Sponsor &amp; entity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4453128"/>
            <a:ext cx="24688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FICO floors · net worth · liquidity · years in business · prior Bravo deals · sponsor concentration · authority structure · KYC · OFAC · AML screening.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429000" y="3657600"/>
            <a:ext cx="2697480" cy="169164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474720" y="3657600"/>
            <a:ext cx="2606040" cy="36576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11880" y="3794760"/>
            <a:ext cx="24688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B45309"/>
                </a:solidFill>
                <a:latin typeface="Inter"/>
              </a:rPr>
              <a:t>CATEGORY B · 12 RULES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11880" y="4069080"/>
            <a:ext cx="24688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 i="0">
                <a:solidFill>
                  <a:srgbClr val="0F172A"/>
                </a:solidFill>
                <a:latin typeface="Playfair Display"/>
              </a:rPr>
              <a:t>Property &amp; collateral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11880" y="4453128"/>
            <a:ext cx="24688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Appraisal value · cap rate vs market · occupancy thresholds · tenant concentration · condition · environmental · title · geographic diversity · product type.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63640" y="3657600"/>
            <a:ext cx="2697480" cy="169164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309360" y="3657600"/>
            <a:ext cx="2606040" cy="36576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46520" y="3794760"/>
            <a:ext cx="24688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B45309"/>
                </a:solidFill>
                <a:latin typeface="Inter"/>
              </a:rPr>
              <a:t>CATEGORY C · 15 RULES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46520" y="4069080"/>
            <a:ext cx="24688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 i="0">
                <a:solidFill>
                  <a:srgbClr val="0F172A"/>
                </a:solidFill>
                <a:latin typeface="Playfair Display"/>
              </a:rPr>
              <a:t>Cash flow &amp; ratios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46520" y="4453128"/>
            <a:ext cx="24688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DSCR floor · stressed DSCR · LTV cap · NOI consistency · T3 vs T12 · rent growth · expense ratios · debt yield · break-even · cap rate reasonableness.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98280" y="3657600"/>
            <a:ext cx="2697480" cy="169164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144000" y="3657600"/>
            <a:ext cx="2606040" cy="36576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281160" y="3794760"/>
            <a:ext cx="24688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B45309"/>
                </a:solidFill>
                <a:latin typeface="Inter"/>
              </a:rPr>
              <a:t>CATEGORY D · 7 RULES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281160" y="4069080"/>
            <a:ext cx="24688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 i="0">
                <a:solidFill>
                  <a:srgbClr val="0F172A"/>
                </a:solidFill>
                <a:latin typeface="Playfair Display"/>
              </a:rPr>
              <a:t>Lender fit &amp; pricing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81160" y="4453128"/>
            <a:ext cx="24688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Product match · loan size band · geographic mandate · historical win-rate · pricing reasonableness · documentation completeness · timing / close-date fit.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94360" y="5532120"/>
            <a:ext cx="11002975" cy="18288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594360" y="5623560"/>
            <a:ext cx="7772400" cy="1051560"/>
          </a:xfrm>
          <a:prstGeom prst="roundRect">
            <a:avLst>
              <a:gd name="adj" fmla="val 3000"/>
            </a:avLst>
          </a:prstGeom>
          <a:solidFill>
            <a:srgbClr val="FFFBEB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40080" y="5623560"/>
            <a:ext cx="7680960" cy="36576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68680" y="5760720"/>
            <a:ext cx="72237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B45309"/>
                </a:solidFill>
                <a:latin typeface="Inter"/>
              </a:rPr>
              <a:t>MERIDIAN RIDGE · POLICY RESULT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68680" y="6035040"/>
            <a:ext cx="7223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1" i="0">
                <a:solidFill>
                  <a:srgbClr val="0F172A"/>
                </a:solidFill>
                <a:latin typeface="Playfair Display"/>
              </a:rPr>
              <a:t>46 / 48 rules passed · 2 warnings routed to Tom · 0 blockers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68680" y="6400800"/>
            <a:ext cx="7223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Warning 1: NOI reconciliation delta 3.5%. Warning 2: 2 low-confidence fields in PFS need borrower confirm.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549640" y="5623560"/>
            <a:ext cx="3047695" cy="1051560"/>
          </a:xfrm>
          <a:prstGeom prst="roundRect">
            <a:avLst>
              <a:gd name="adj" fmla="val 3000"/>
            </a:avLst>
          </a:prstGeom>
          <a:solidFill>
            <a:srgbClr val="0F172A"/>
          </a:solidFill>
          <a:ln w="7620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732520" y="5760720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F59E0B"/>
                </a:solidFill>
                <a:latin typeface="Inter"/>
              </a:rPr>
              <a:t>RELEASE STATUS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732520" y="5989320"/>
            <a:ext cx="2743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1" i="1">
                <a:solidFill>
                  <a:srgbClr val="F59E0B"/>
                </a:solidFill>
                <a:latin typeface="Playfair Display"/>
              </a:rPr>
              <a:t>Pending Tom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732520" y="6446520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AAB5C9"/>
                </a:solidFill>
                <a:latin typeface="JetBrains Mono"/>
              </a:rPr>
              <a:t>est · 15 min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94360" y="6473952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94A3B8"/>
                </a:solidFill>
                <a:latin typeface="Inter"/>
              </a:rPr>
              <a:t>48-rule credit policy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768535" y="6473952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1" i="0">
                <a:solidFill>
                  <a:srgbClr val="94A3B8"/>
                </a:solidFill>
                <a:latin typeface="JetBrains Mono"/>
              </a:rPr>
              <a:t>06 / 21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1" i="0">
                <a:solidFill>
                  <a:srgbClr val="94A3B8"/>
                </a:solidFill>
                <a:latin typeface="Inter"/>
              </a:rPr>
              <a:t>BOT2DO  ×  BRAVO FUNDING SOLUTIONS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82535" y="292608"/>
            <a:ext cx="4114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50" b="0" i="1">
                <a:solidFill>
                  <a:srgbClr val="B45309"/>
                </a:solidFill>
                <a:latin typeface="Playfair Display"/>
              </a:rPr>
              <a:t>Tom stays in the loop — on purpose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91440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1" i="0">
                <a:solidFill>
                  <a:srgbClr val="B45309"/>
                </a:solidFill>
                <a:latin typeface="Inter"/>
              </a:rPr>
              <a:t>—  HUMAN-IN-THE-LOOP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234440"/>
            <a:ext cx="112471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200" b="1" i="0">
                <a:solidFill>
                  <a:srgbClr val="0F172A"/>
                </a:solidFill>
                <a:latin typeface="Playfair Display"/>
              </a:rPr>
              <a:t>AI does the work.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874519"/>
            <a:ext cx="112471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200" b="1" i="1">
                <a:solidFill>
                  <a:srgbClr val="B45309"/>
                </a:solidFill>
                <a:latin typeface="Playfair Display"/>
              </a:rPr>
              <a:t>Tom still makes the calls.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834640"/>
            <a:ext cx="105156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50" b="0" i="0">
                <a:solidFill>
                  <a:srgbClr val="475569"/>
                </a:solidFill>
                <a:latin typeface="Inter"/>
              </a:rPr>
              <a:t>Nothing in this platform is a black box. Every exception, every edge case, every judgment call is routed to Tom with a pre-populated file, an explanation, and a recommendation — but the decision stays with the senior human.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3749039"/>
            <a:ext cx="3657600" cy="219456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77240" y="3886200"/>
            <a:ext cx="1051560" cy="256032"/>
          </a:xfrm>
          <a:prstGeom prst="roundRect">
            <a:avLst>
              <a:gd name="adj" fmla="val 50000"/>
            </a:avLst>
          </a:prstGeom>
          <a:solidFill>
            <a:srgbClr val="FFF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9144" bIns="9144"/>
          <a:lstStyle/>
          <a:p>
            <a:pPr algn="ctr"/>
            <a:r>
              <a:rPr sz="800" b="1">
                <a:solidFill>
                  <a:srgbClr val="B45309"/>
                </a:solidFill>
                <a:latin typeface="Inter"/>
              </a:rPr>
              <a:t>AUTO-APPROVE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206240"/>
            <a:ext cx="3383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1" i="0">
                <a:solidFill>
                  <a:srgbClr val="0F172A"/>
                </a:solidFill>
                <a:latin typeface="Playfair Display"/>
              </a:rPr>
              <a:t>Green-path deals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4617720"/>
            <a:ext cx="338328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475569"/>
                </a:solidFill>
                <a:latin typeface="Inter"/>
              </a:rPr>
              <a:t>Deals passing all 48 rules with high confidence release to lender bidding automatically. ~60% of volume.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5669279"/>
            <a:ext cx="33832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B45309"/>
                </a:solidFill>
                <a:latin typeface="JetBrains Mono"/>
              </a:rPr>
              <a:t>~60% of deals · Tom touches only approvals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89120" y="3749039"/>
            <a:ext cx="3657600" cy="219456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434840" y="3749039"/>
            <a:ext cx="3566160" cy="36576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4572000" y="3886200"/>
            <a:ext cx="1051560" cy="256032"/>
          </a:xfrm>
          <a:prstGeom prst="roundRect">
            <a:avLst>
              <a:gd name="adj" fmla="val 50000"/>
            </a:avLst>
          </a:prstGeom>
          <a:solidFill>
            <a:srgbClr val="FFF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9144" bIns="9144"/>
          <a:lstStyle/>
          <a:p>
            <a:pPr algn="ctr"/>
            <a:r>
              <a:rPr sz="800" b="1">
                <a:solidFill>
                  <a:srgbClr val="B45309"/>
                </a:solidFill>
                <a:latin typeface="Inter"/>
              </a:rPr>
              <a:t>HUMAN REVIEW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0" y="4206240"/>
            <a:ext cx="3383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1" i="0">
                <a:solidFill>
                  <a:srgbClr val="0F172A"/>
                </a:solidFill>
                <a:latin typeface="Playfair Display"/>
              </a:rPr>
              <a:t>Tom's exception queue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0" y="4617720"/>
            <a:ext cx="338328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475569"/>
                </a:solidFill>
                <a:latin typeface="Inter"/>
              </a:rPr>
              <a:t>1-3 rule warnings, low-confidence OCR, novel lender fits — queued with context. Tom resolves in minutes.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0" y="5669279"/>
            <a:ext cx="33832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B45309"/>
                </a:solidFill>
                <a:latin typeface="JetBrains Mono"/>
              </a:rPr>
              <a:t>~35% of deals · 5-15 min each for Tom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183880" y="3749039"/>
            <a:ext cx="3657600" cy="219456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229600" y="3749039"/>
            <a:ext cx="3566160" cy="36576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8366760" y="3886200"/>
            <a:ext cx="1051560" cy="256032"/>
          </a:xfrm>
          <a:prstGeom prst="roundRect">
            <a:avLst>
              <a:gd name="adj" fmla="val 50000"/>
            </a:avLst>
          </a:prstGeom>
          <a:solidFill>
            <a:srgbClr val="FFF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9144" bIns="9144"/>
          <a:lstStyle/>
          <a:p>
            <a:pPr algn="ctr"/>
            <a:r>
              <a:rPr sz="800" b="1">
                <a:solidFill>
                  <a:srgbClr val="B45309"/>
                </a:solidFill>
                <a:latin typeface="Inter"/>
              </a:rPr>
              <a:t>COMPLEX / EDGE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66760" y="4206240"/>
            <a:ext cx="3383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1" i="0">
                <a:solidFill>
                  <a:srgbClr val="0F172A"/>
                </a:solidFill>
                <a:latin typeface="Playfair Display"/>
              </a:rPr>
              <a:t>Raymond-grade deals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66760" y="4617720"/>
            <a:ext cx="338328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475569"/>
                </a:solidFill>
                <a:latin typeface="Inter"/>
              </a:rPr>
              <a:t>Large or novel structures — platform assembles the full underwriting brief for Raymond's discretion.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66760" y="5669279"/>
            <a:ext cx="33832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B45309"/>
                </a:solidFill>
                <a:latin typeface="JetBrains Mono"/>
              </a:rPr>
              <a:t>~5% of deals · Raymond's judgment call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94360" y="6126480"/>
            <a:ext cx="11002975" cy="685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6126480"/>
            <a:ext cx="10911535" cy="36576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68680" y="6254496"/>
            <a:ext cx="1045433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0" i="1">
                <a:solidFill>
                  <a:srgbClr val="0F172A"/>
                </a:solidFill>
                <a:latin typeface="Playfair Display"/>
              </a:rPr>
              <a:t>"The machine surfaces decisions. Tom makes them. Everything is explainable.  Bravo's borrowers and lenders get more of Tom, not less."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68680" y="6583680"/>
            <a:ext cx="10454335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475569"/>
                </a:solidFill>
                <a:latin typeface="Inter"/>
              </a:rPr>
              <a:t>— design principle · Bot2Do underwriting platform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94360" y="6473952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94A3B8"/>
                </a:solidFill>
                <a:latin typeface="Inter"/>
              </a:rPr>
              <a:t>Human-in-the-loop design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768535" y="6473952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1" i="0">
                <a:solidFill>
                  <a:srgbClr val="94A3B8"/>
                </a:solidFill>
                <a:latin typeface="JetBrains Mono"/>
              </a:rPr>
              <a:t>07 / 21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1" i="0">
                <a:solidFill>
                  <a:srgbClr val="94A3B8"/>
                </a:solidFill>
                <a:latin typeface="Inter"/>
              </a:rPr>
              <a:t>BOT2DO  ×  BRAVO FUNDING SOLUTIONS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82535" y="292608"/>
            <a:ext cx="4114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50" b="0" i="1">
                <a:solidFill>
                  <a:srgbClr val="B45309"/>
                </a:solidFill>
                <a:latin typeface="Playfair Display"/>
              </a:rPr>
              <a:t>Audit trail · regulator-ready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91440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1" i="0">
                <a:solidFill>
                  <a:srgbClr val="B45309"/>
                </a:solidFill>
                <a:latin typeface="Inter"/>
              </a:rPr>
              <a:t>—  FULL TRACEABILITY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234440"/>
            <a:ext cx="112471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0F172A"/>
                </a:solidFill>
                <a:latin typeface="Playfair Display"/>
              </a:rPr>
              <a:t>An audit trail a regulator would envy.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240280"/>
            <a:ext cx="105156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50" b="0" i="0">
                <a:solidFill>
                  <a:srgbClr val="475569"/>
                </a:solidFill>
                <a:latin typeface="Inter"/>
              </a:rPr>
              <a:t>Every single event in every single deal — borrower action, AI decision, Tom's override — cryptographically logged, tamper-evident, and exportable as a PDF in one click. Designed for GLBA and SOC 2 examinations.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3154680"/>
            <a:ext cx="11002975" cy="356616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3291840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475569"/>
                </a:solidFill>
                <a:latin typeface="Inter"/>
              </a:rPr>
              <a:t>TIME (UTC)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31720" y="3291840"/>
            <a:ext cx="457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475569"/>
                </a:solidFill>
                <a:latin typeface="Inter"/>
              </a:rPr>
              <a:t/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71800" y="3291840"/>
            <a:ext cx="6400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475569"/>
                </a:solidFill>
                <a:latin typeface="Inter"/>
              </a:rPr>
              <a:t>EVENT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25735" y="3291840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1" i="0">
                <a:solidFill>
                  <a:srgbClr val="475569"/>
                </a:solidFill>
                <a:latin typeface="Inter"/>
              </a:rPr>
              <a:t>HASH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3520440"/>
            <a:ext cx="10637215" cy="13716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703320"/>
            <a:ext cx="12801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94A3B8"/>
                </a:solidFill>
                <a:latin typeface="JetBrains Mono"/>
              </a:rPr>
              <a:t>10:24:07 UTC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286000" y="3657600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286000" y="3611880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000" b="1" i="0">
                <a:solidFill>
                  <a:srgbClr val="2563EB"/>
                </a:solidFill>
                <a:latin typeface="Inter"/>
              </a:rPr>
              <a:t>AI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97479" y="3657600"/>
            <a:ext cx="7772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i="0">
                <a:solidFill>
                  <a:srgbClr val="0F172A"/>
                </a:solidFill>
                <a:latin typeface="Inter"/>
              </a:rPr>
              <a:t>Credit policy auto-check released deal to lender bidding · 46/48 rules passed.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97479" y="3858768"/>
            <a:ext cx="7772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475569"/>
                </a:solidFill>
                <a:latin typeface="JetBrains Mono"/>
              </a:rPr>
              <a:t>decision-engine.bot · model uw-v2 · rev 2026.04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225735" y="3730752"/>
            <a:ext cx="11887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850" b="0" i="0">
                <a:solidFill>
                  <a:srgbClr val="94A3B8"/>
                </a:solidFill>
                <a:latin typeface="JetBrains Mono"/>
              </a:rPr>
              <a:t>0x7f2a…c91e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77240" y="4096512"/>
            <a:ext cx="10637215" cy="9144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68680" y="4142232"/>
            <a:ext cx="12801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94A3B8"/>
                </a:solidFill>
                <a:latin typeface="JetBrains Mono"/>
              </a:rPr>
              <a:t>10:22:45 UTC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286000" y="4096512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FFF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286000" y="4050792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000" b="1" i="0">
                <a:solidFill>
                  <a:srgbClr val="F59E0B"/>
                </a:solidFill>
                <a:latin typeface="Inter"/>
              </a:rPr>
              <a:t>⚠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697479" y="4096512"/>
            <a:ext cx="7772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i="0">
                <a:solidFill>
                  <a:srgbClr val="0F172A"/>
                </a:solidFill>
                <a:latin typeface="Inter"/>
              </a:rPr>
              <a:t>Exception flagged: NOI delta 3.5% between rent roll and tax return — routed to Tom.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697479" y="4297680"/>
            <a:ext cx="7772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475569"/>
                </a:solidFill>
                <a:latin typeface="JetBrains Mono"/>
              </a:rPr>
              <a:t>risk-reconciler.bot · rule CRE-NOI-002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225735" y="4169664"/>
            <a:ext cx="11887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850" b="0" i="0">
                <a:solidFill>
                  <a:srgbClr val="94A3B8"/>
                </a:solidFill>
                <a:latin typeface="JetBrains Mono"/>
              </a:rPr>
              <a:t>0x3c9e…78a2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77240" y="4535424"/>
            <a:ext cx="10637215" cy="9144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68680" y="4581144"/>
            <a:ext cx="12801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94A3B8"/>
                </a:solidFill>
                <a:latin typeface="JetBrains Mono"/>
              </a:rPr>
              <a:t>10:18:12 UTC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286000" y="4535424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286000" y="4489704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000" b="1" i="0">
                <a:solidFill>
                  <a:srgbClr val="2563EB"/>
                </a:solidFill>
                <a:latin typeface="Inter"/>
              </a:rPr>
              <a:t>AI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697479" y="4535424"/>
            <a:ext cx="7772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i="0">
                <a:solidFill>
                  <a:srgbClr val="0F172A"/>
                </a:solidFill>
                <a:latin typeface="Inter"/>
              </a:rPr>
              <a:t>Risk model computed composite 86 (A grade) · DSCR 1.42 · stressed 1.21 @ 12% vac × 7.5%.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697479" y="4736592"/>
            <a:ext cx="7772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475569"/>
                </a:solidFill>
                <a:latin typeface="JetBrains Mono"/>
              </a:rPr>
              <a:t>risk-model.bot · version 3.2 · 48 input features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225735" y="4608576"/>
            <a:ext cx="11887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850" b="0" i="0">
                <a:solidFill>
                  <a:srgbClr val="94A3B8"/>
                </a:solidFill>
                <a:latin typeface="JetBrains Mono"/>
              </a:rPr>
              <a:t>0xa8f1…2b04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77240" y="4974336"/>
            <a:ext cx="10637215" cy="9144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68680" y="5020056"/>
            <a:ext cx="12801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94A3B8"/>
                </a:solidFill>
                <a:latin typeface="JetBrains Mono"/>
              </a:rPr>
              <a:t>10:14:03 UTC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2286000" y="4974336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ECFD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2286000" y="4928616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000" b="1" i="0">
                <a:solidFill>
                  <a:srgbClr val="10B981"/>
                </a:solidFill>
                <a:latin typeface="Inter"/>
              </a:rPr>
              <a:t>✓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697479" y="4974336"/>
            <a:ext cx="7772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i="0">
                <a:solidFill>
                  <a:srgbClr val="0F172A"/>
                </a:solidFill>
                <a:latin typeface="Inter"/>
              </a:rPr>
              <a:t>OFAC / sanctions screening passed · 3 of 3 beneficial owners clear · Equifax FICO 782.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697479" y="5175504"/>
            <a:ext cx="7772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475569"/>
                </a:solidFill>
                <a:latin typeface="JetBrains Mono"/>
              </a:rPr>
              <a:t>compliance.bot · OFAC SDN list · Equifax API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225735" y="5047488"/>
            <a:ext cx="11887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850" b="0" i="0">
                <a:solidFill>
                  <a:srgbClr val="94A3B8"/>
                </a:solidFill>
                <a:latin typeface="JetBrains Mono"/>
              </a:rPr>
              <a:t>0x58e2…9f77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77240" y="5413248"/>
            <a:ext cx="10637215" cy="9144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8680" y="5458968"/>
            <a:ext cx="12801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94A3B8"/>
                </a:solidFill>
                <a:latin typeface="JetBrains Mono"/>
              </a:rPr>
              <a:t>10:11:28 UTC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2286000" y="5413248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286000" y="5367528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000" b="1" i="0">
                <a:solidFill>
                  <a:srgbClr val="2563EB"/>
                </a:solidFill>
                <a:latin typeface="Inter"/>
              </a:rPr>
              <a:t>AI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697479" y="5413248"/>
            <a:ext cx="7772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i="0">
                <a:solidFill>
                  <a:srgbClr val="0F172A"/>
                </a:solidFill>
                <a:latin typeface="Inter"/>
              </a:rPr>
              <a:t>Document AI parse complete · 14 / 14 docs · 96.4% avg confidence · 1 field flagged.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697479" y="5614416"/>
            <a:ext cx="7772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475569"/>
                </a:solidFill>
                <a:latin typeface="JetBrains Mono"/>
              </a:rPr>
              <a:t>docai.bot · bot2do-cre-ocr-v3.2 · AES-256 in flight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225735" y="5486400"/>
            <a:ext cx="11887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850" b="0" i="0">
                <a:solidFill>
                  <a:srgbClr val="94A3B8"/>
                </a:solidFill>
                <a:latin typeface="JetBrains Mono"/>
              </a:rPr>
              <a:t>0xd4c7…6e21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77240" y="5852160"/>
            <a:ext cx="10637215" cy="9144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868680" y="5897880"/>
            <a:ext cx="12801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94A3B8"/>
                </a:solidFill>
                <a:latin typeface="JetBrains Mono"/>
              </a:rPr>
              <a:t>10:02:38 UTC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2286000" y="5852160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FFF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2286000" y="5806440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000" b="1" i="0">
                <a:solidFill>
                  <a:srgbClr val="B45309"/>
                </a:solidFill>
                <a:latin typeface="Inter"/>
              </a:rPr>
              <a:t>H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697479" y="5852160"/>
            <a:ext cx="7772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i="0">
                <a:solidFill>
                  <a:srgbClr val="0F172A"/>
                </a:solidFill>
                <a:latin typeface="Inter"/>
              </a:rPr>
              <a:t>Bank link verified via Plaid · 3 months of Chase 4719 statements cross-referenced.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697479" y="6053328"/>
            <a:ext cx="7772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475569"/>
                </a:solidFill>
                <a:latin typeface="JetBrains Mono"/>
              </a:rPr>
              <a:t>borrower.james.wilson · MFA confirmed · Plaid token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225735" y="5925312"/>
            <a:ext cx="11887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850" b="0" i="0">
                <a:solidFill>
                  <a:srgbClr val="94A3B8"/>
                </a:solidFill>
                <a:latin typeface="JetBrains Mono"/>
              </a:rPr>
              <a:t>0x91a3…ef82</a:t>
            </a:r>
          </a:p>
        </p:txBody>
      </p:sp>
      <p:sp>
        <p:nvSpPr>
          <p:cNvPr id="55" name="Rectangle 54"/>
          <p:cNvSpPr/>
          <p:nvPr/>
        </p:nvSpPr>
        <p:spPr>
          <a:xfrm>
            <a:off x="777240" y="6291072"/>
            <a:ext cx="10637215" cy="9144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68680" y="6336792"/>
            <a:ext cx="12801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94A3B8"/>
                </a:solidFill>
                <a:latin typeface="JetBrains Mono"/>
              </a:rPr>
              <a:t>09:57:22 UTC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2286000" y="6291072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2286000" y="6245352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000" b="1" i="0">
                <a:solidFill>
                  <a:srgbClr val="2563EB"/>
                </a:solidFill>
                <a:latin typeface="Inter"/>
              </a:rPr>
              <a:t>AI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2697479" y="6291072"/>
            <a:ext cx="7772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i="0">
                <a:solidFill>
                  <a:srgbClr val="0F172A"/>
                </a:solidFill>
                <a:latin typeface="Inter"/>
              </a:rPr>
              <a:t>Deal created from Concierge qualification · $8.4M apt refi · routed to Tom Clarke.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697479" y="6492240"/>
            <a:ext cx="7772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475569"/>
                </a:solidFill>
                <a:latin typeface="JetBrains Mono"/>
              </a:rPr>
              <a:t>concierge.bot · session c7f3…4e91 · TLS 1.3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225735" y="6364224"/>
            <a:ext cx="11887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850" b="0" i="0">
                <a:solidFill>
                  <a:srgbClr val="94A3B8"/>
                </a:solidFill>
                <a:latin typeface="JetBrains Mono"/>
              </a:rPr>
              <a:t>0x20a9…4b1c</a:t>
            </a:r>
          </a:p>
        </p:txBody>
      </p:sp>
      <p:sp>
        <p:nvSpPr>
          <p:cNvPr id="62" name="Rectangle 61"/>
          <p:cNvSpPr/>
          <p:nvPr/>
        </p:nvSpPr>
        <p:spPr>
          <a:xfrm>
            <a:off x="777240" y="6729984"/>
            <a:ext cx="10637215" cy="9144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594360" y="6473952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94A3B8"/>
                </a:solidFill>
                <a:latin typeface="Inter"/>
              </a:rPr>
              <a:t>Audit trail · 7-event sample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768535" y="6473952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1" i="0">
                <a:solidFill>
                  <a:srgbClr val="94A3B8"/>
                </a:solidFill>
                <a:latin typeface="JetBrains Mono"/>
              </a:rPr>
              <a:t>08 / 21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1" i="0">
                <a:solidFill>
                  <a:srgbClr val="94A3B8"/>
                </a:solidFill>
                <a:latin typeface="Inter"/>
              </a:rPr>
              <a:t>BOT2DO  ×  BRAVO FUNDING SOLUTIONS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82535" y="292608"/>
            <a:ext cx="4114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50" b="0" i="1">
                <a:solidFill>
                  <a:srgbClr val="B45309"/>
                </a:solidFill>
                <a:latin typeface="Playfair Display"/>
              </a:rPr>
              <a:t>Answer to Question 02 · Documents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91440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1" i="0">
                <a:solidFill>
                  <a:srgbClr val="B45309"/>
                </a:solidFill>
                <a:latin typeface="Inter"/>
              </a:rPr>
              <a:t>—  QUESTION 02 · THE DOCUMENTATION PROBLEM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234440"/>
            <a:ext cx="112471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200" b="1" i="0">
                <a:solidFill>
                  <a:srgbClr val="0F172A"/>
                </a:solidFill>
                <a:latin typeface="Playfair Display"/>
              </a:rPr>
              <a:t>Borrowers hate paperwork.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874519"/>
            <a:ext cx="112471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200" b="1" i="1">
                <a:solidFill>
                  <a:srgbClr val="B45309"/>
                </a:solidFill>
                <a:latin typeface="Playfair Display"/>
              </a:rPr>
              <a:t>So we ended it.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834640"/>
            <a:ext cx="105156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0" i="0">
                <a:solidFill>
                  <a:srgbClr val="475569"/>
                </a:solidFill>
                <a:latin typeface="Inter"/>
              </a:rPr>
              <a:t>The real reason deals take 45 days isn't Bravo — it's borrowers stalling on documents. Bot2Do flips that: upload once via camera or drag-drop, AI parses, cross-references, validates. 96% extraction accuracy. Zero email chasing.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3931920"/>
            <a:ext cx="5486400" cy="256032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40080" y="3931920"/>
            <a:ext cx="5394960" cy="36576"/>
          </a:xfrm>
          <a:prstGeom prst="rect">
            <a:avLst/>
          </a:prstGeom>
          <a:solidFill>
            <a:srgbClr val="F43F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069080"/>
            <a:ext cx="52120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F43F5E"/>
                </a:solidFill>
                <a:latin typeface="Inter"/>
              </a:rPr>
              <a:t>BEFORE · BRAVO TODAY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343400"/>
            <a:ext cx="5212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 i="0">
                <a:solidFill>
                  <a:srgbClr val="0F172A"/>
                </a:solidFill>
                <a:latin typeface="Playfair Display"/>
              </a:rPr>
              <a:t>The 45-day paper chase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4846320"/>
            <a:ext cx="164592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i="0">
                <a:solidFill>
                  <a:srgbClr val="F43F5E"/>
                </a:solidFill>
                <a:latin typeface="Inter"/>
              </a:rPr>
              <a:t>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4846320"/>
            <a:ext cx="49377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 i="0">
                <a:solidFill>
                  <a:srgbClr val="475569"/>
                </a:solidFill>
                <a:latin typeface="Inter"/>
              </a:rPr>
              <a:t>Tom emails borrower for 14 documents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5102352"/>
            <a:ext cx="164592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i="0">
                <a:solidFill>
                  <a:srgbClr val="F43F5E"/>
                </a:solidFill>
                <a:latin typeface="Inter"/>
              </a:rPr>
              <a:t>✗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5102352"/>
            <a:ext cx="49377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 i="0">
                <a:solidFill>
                  <a:srgbClr val="475569"/>
                </a:solidFill>
                <a:latin typeface="Inter"/>
              </a:rPr>
              <a:t>Borrower sends wrong / incomplete files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5358384"/>
            <a:ext cx="164592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i="0">
                <a:solidFill>
                  <a:srgbClr val="F43F5E"/>
                </a:solidFill>
                <a:latin typeface="Inter"/>
              </a:rPr>
              <a:t>✗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7280" y="5358384"/>
            <a:ext cx="49377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 i="0">
                <a:solidFill>
                  <a:srgbClr val="475569"/>
                </a:solidFill>
                <a:latin typeface="Inter"/>
              </a:rPr>
              <a:t>Analyst manually re-keys into spreadsheet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5614416"/>
            <a:ext cx="164592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i="0">
                <a:solidFill>
                  <a:srgbClr val="F43F5E"/>
                </a:solidFill>
                <a:latin typeface="Inter"/>
              </a:rPr>
              <a:t>✗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" y="5614416"/>
            <a:ext cx="49377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 i="0">
                <a:solidFill>
                  <a:srgbClr val="475569"/>
                </a:solidFill>
                <a:latin typeface="Inter"/>
              </a:rPr>
              <a:t>Tom follows up · borrower delays · LOI expires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" y="5870448"/>
            <a:ext cx="164592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i="0">
                <a:solidFill>
                  <a:srgbClr val="F43F5E"/>
                </a:solidFill>
                <a:latin typeface="Inter"/>
              </a:rPr>
              <a:t>✗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7280" y="5870448"/>
            <a:ext cx="49377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 i="0">
                <a:solidFill>
                  <a:srgbClr val="475569"/>
                </a:solidFill>
                <a:latin typeface="Inter"/>
              </a:rPr>
              <a:t>2-4 weeks lost on paperwork, not judgment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68680" y="6199632"/>
            <a:ext cx="5212080" cy="256032"/>
          </a:xfrm>
          <a:prstGeom prst="rect">
            <a:avLst/>
          </a:prstGeom>
          <a:solidFill>
            <a:srgbClr val="FF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8680" y="6217920"/>
            <a:ext cx="52120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50" b="1" i="0">
                <a:solidFill>
                  <a:srgbClr val="F43F5E"/>
                </a:solidFill>
                <a:latin typeface="JetBrains Mono"/>
              </a:rPr>
              <a:t>TYPICAL: 14-21 DAYS IN DOC LIMBO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63640" y="3931920"/>
            <a:ext cx="5486400" cy="256032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309360" y="3931920"/>
            <a:ext cx="5394960" cy="36576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37960" y="4069080"/>
            <a:ext cx="52120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B45309"/>
                </a:solidFill>
                <a:latin typeface="Inter"/>
              </a:rPr>
              <a:t>AFTER · BRAVO + BOT2DO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37960" y="4343400"/>
            <a:ext cx="5212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 i="0">
                <a:solidFill>
                  <a:srgbClr val="0F172A"/>
                </a:solidFill>
                <a:latin typeface="Playfair Display"/>
              </a:rPr>
              <a:t>One upload. Everything parses.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37960" y="4846320"/>
            <a:ext cx="164592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i="0">
                <a:solidFill>
                  <a:srgbClr val="10B981"/>
                </a:solidFill>
                <a:latin typeface="Inter"/>
              </a:rPr>
              <a:t>✓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766560" y="4846320"/>
            <a:ext cx="49377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 i="0">
                <a:solidFill>
                  <a:srgbClr val="0F172A"/>
                </a:solidFill>
                <a:latin typeface="Inter"/>
              </a:rPr>
              <a:t>Borrower uploads once · phone camera OK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37960" y="5102352"/>
            <a:ext cx="164592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i="0">
                <a:solidFill>
                  <a:srgbClr val="10B981"/>
                </a:solidFill>
                <a:latin typeface="Inter"/>
              </a:rPr>
              <a:t>✓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66560" y="5102352"/>
            <a:ext cx="49377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 i="0">
                <a:solidFill>
                  <a:srgbClr val="0F172A"/>
                </a:solidFill>
                <a:latin typeface="Inter"/>
              </a:rPr>
              <a:t>AI classifies &amp; parses · 18 CRE types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37960" y="5358384"/>
            <a:ext cx="164592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i="0">
                <a:solidFill>
                  <a:srgbClr val="10B981"/>
                </a:solidFill>
                <a:latin typeface="Inter"/>
              </a:rPr>
              <a:t>✓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766560" y="5358384"/>
            <a:ext cx="49377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 i="0">
                <a:solidFill>
                  <a:srgbClr val="0F172A"/>
                </a:solidFill>
                <a:latin typeface="Inter"/>
              </a:rPr>
              <a:t>Cross-referenced against Plaid + IRS + public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37960" y="5614416"/>
            <a:ext cx="164592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i="0">
                <a:solidFill>
                  <a:srgbClr val="10B981"/>
                </a:solidFill>
                <a:latin typeface="Inter"/>
              </a:rPr>
              <a:t>✓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766560" y="5614416"/>
            <a:ext cx="49377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 i="0">
                <a:solidFill>
                  <a:srgbClr val="0F172A"/>
                </a:solidFill>
                <a:latin typeface="Inter"/>
              </a:rPr>
              <a:t>Auto-posted to underwriting file · 96% acc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37960" y="5870448"/>
            <a:ext cx="164592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i="0">
                <a:solidFill>
                  <a:srgbClr val="10B981"/>
                </a:solidFill>
                <a:latin typeface="Inter"/>
              </a:rPr>
              <a:t>✓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766560" y="5870448"/>
            <a:ext cx="49377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 i="0">
                <a:solidFill>
                  <a:srgbClr val="0F172A"/>
                </a:solidFill>
                <a:latin typeface="Inter"/>
              </a:rPr>
              <a:t>Exceptions flagged to Tom in minutes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537960" y="6199632"/>
            <a:ext cx="5212080" cy="256032"/>
          </a:xfrm>
          <a:prstGeom prst="rect">
            <a:avLst/>
          </a:prstGeom>
          <a:solidFill>
            <a:srgbClr val="ECFD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537960" y="6217920"/>
            <a:ext cx="52120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50" b="1" i="0">
                <a:solidFill>
                  <a:srgbClr val="10B981"/>
                </a:solidFill>
                <a:latin typeface="JetBrains Mono"/>
              </a:rPr>
              <a:t>NEW: &lt; 10 MIN TO UNDERWRITER-READY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94360" y="6473952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94A3B8"/>
                </a:solidFill>
                <a:latin typeface="Inter"/>
              </a:rPr>
              <a:t>Documents · the problem &amp; the fix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768535" y="6473952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1" i="0">
                <a:solidFill>
                  <a:srgbClr val="94A3B8"/>
                </a:solidFill>
                <a:latin typeface="JetBrains Mono"/>
              </a:rPr>
              <a:t>09 / 21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1" i="0">
                <a:solidFill>
                  <a:srgbClr val="94A3B8"/>
                </a:solidFill>
                <a:latin typeface="Inter"/>
              </a:rPr>
              <a:t>BOT2DO  ×  BRAVO FUNDING SOLUTIONS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82535" y="292608"/>
            <a:ext cx="4114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50" b="0" i="1">
                <a:solidFill>
                  <a:srgbClr val="B45309"/>
                </a:solidFill>
                <a:latin typeface="Playfair Display"/>
              </a:rPr>
              <a:t>Rent roll · live parse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91440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1" i="0">
                <a:solidFill>
                  <a:srgbClr val="B45309"/>
                </a:solidFill>
                <a:latin typeface="Inter"/>
              </a:rPr>
              <a:t>—  WHAT RAYMOND &amp; TOM WILL ACTUALLY SEE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234440"/>
            <a:ext cx="112471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 i="0">
                <a:solidFill>
                  <a:srgbClr val="0F172A"/>
                </a:solidFill>
                <a:latin typeface="Playfair Display"/>
              </a:rPr>
              <a:t>A rent roll before and after AI 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112471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 i="1">
                <a:solidFill>
                  <a:srgbClr val="B45309"/>
                </a:solidFill>
                <a:latin typeface="Playfair Display"/>
              </a:rPr>
              <a:t>9 seconds of processing.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" y="2743200"/>
            <a:ext cx="5212080" cy="3657600"/>
          </a:xfrm>
          <a:prstGeom prst="rect">
            <a:avLst/>
          </a:prstGeom>
          <a:solidFill>
            <a:srgbClr val="FDFCF8"/>
          </a:solidFill>
          <a:ln w="7620">
            <a:solidFill>
              <a:srgbClr val="D5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14400" y="2743200"/>
            <a:ext cx="7315" cy="3657600"/>
          </a:xfrm>
          <a:prstGeom prst="rect">
            <a:avLst/>
          </a:prstGeom>
          <a:solidFill>
            <a:srgbClr val="BEC0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880360"/>
            <a:ext cx="52120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100" b="1" i="0">
                <a:solidFill>
                  <a:srgbClr val="1A1A1A"/>
                </a:solidFill>
                <a:latin typeface="Georgia"/>
              </a:rPr>
              <a:t>RENT ROLL — Q1 2026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51560" y="3136392"/>
            <a:ext cx="4297680" cy="13716"/>
          </a:xfrm>
          <a:prstGeom prst="rect">
            <a:avLst/>
          </a:prstGeom>
          <a:solidFill>
            <a:srgbClr val="1A1A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3200400"/>
            <a:ext cx="5212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00" b="0" i="1">
                <a:solidFill>
                  <a:srgbClr val="555555"/>
                </a:solidFill>
                <a:latin typeface="Georgia"/>
              </a:rPr>
              <a:t>Meridian Ridge Apartments · Plainfield IL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05840" y="3566160"/>
            <a:ext cx="4709160" cy="292608"/>
          </a:xfrm>
          <a:prstGeom prst="rect">
            <a:avLst/>
          </a:prstGeom>
          <a:solidFill>
            <a:srgbClr val="FFFFFF"/>
          </a:solidFill>
          <a:ln w="3810">
            <a:solidFill>
              <a:srgbClr val="9999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97280" y="3611879"/>
            <a:ext cx="3200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1A1A1A"/>
                </a:solidFill>
                <a:latin typeface="Arial"/>
              </a:rPr>
              <a:t>Total units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434840" y="3602736"/>
            <a:ext cx="1280160" cy="219456"/>
          </a:xfrm>
          <a:prstGeom prst="rect">
            <a:avLst/>
          </a:prstGeom>
          <a:solidFill>
            <a:srgbClr val="FFFFFF"/>
          </a:solidFill>
          <a:ln w="1905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434840" y="3630168"/>
            <a:ext cx="12801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000" b="0" i="0">
                <a:solidFill>
                  <a:srgbClr val="1A1A1A"/>
                </a:solidFill>
                <a:latin typeface="Courier New"/>
              </a:rPr>
              <a:t>128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05840" y="3858768"/>
            <a:ext cx="4709160" cy="292608"/>
          </a:xfrm>
          <a:prstGeom prst="rect">
            <a:avLst/>
          </a:prstGeom>
          <a:solidFill>
            <a:srgbClr val="FFFFFF"/>
          </a:solidFill>
          <a:ln w="3810">
            <a:solidFill>
              <a:srgbClr val="9999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97280" y="3904487"/>
            <a:ext cx="3200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1A1A1A"/>
                </a:solidFill>
                <a:latin typeface="Arial"/>
              </a:rPr>
              <a:t>Occupied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434840" y="3895344"/>
            <a:ext cx="1280160" cy="219456"/>
          </a:xfrm>
          <a:prstGeom prst="rect">
            <a:avLst/>
          </a:prstGeom>
          <a:solidFill>
            <a:srgbClr val="FFFFFF"/>
          </a:solidFill>
          <a:ln w="1905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434840" y="3922776"/>
            <a:ext cx="12801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000" b="0" i="0">
                <a:solidFill>
                  <a:srgbClr val="1A1A1A"/>
                </a:solidFill>
                <a:latin typeface="Courier New"/>
              </a:rPr>
              <a:t>122 (95.3%)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05840" y="4151376"/>
            <a:ext cx="4709160" cy="292608"/>
          </a:xfrm>
          <a:prstGeom prst="rect">
            <a:avLst/>
          </a:prstGeom>
          <a:solidFill>
            <a:srgbClr val="FFFFFF"/>
          </a:solidFill>
          <a:ln w="3810">
            <a:solidFill>
              <a:srgbClr val="9999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97280" y="4197096"/>
            <a:ext cx="3200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1A1A1A"/>
                </a:solidFill>
                <a:latin typeface="Arial"/>
              </a:rPr>
              <a:t>Gross Potential Rent (month)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434840" y="4187952"/>
            <a:ext cx="1280160" cy="219456"/>
          </a:xfrm>
          <a:prstGeom prst="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434840" y="4215384"/>
            <a:ext cx="12801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000" b="0" i="0">
                <a:solidFill>
                  <a:srgbClr val="1A1A1A"/>
                </a:solidFill>
                <a:latin typeface="Courier New"/>
              </a:rPr>
              <a:t>$ 80,420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005840" y="4443984"/>
            <a:ext cx="4709160" cy="292608"/>
          </a:xfrm>
          <a:prstGeom prst="rect">
            <a:avLst/>
          </a:prstGeom>
          <a:solidFill>
            <a:srgbClr val="FFFFFF"/>
          </a:solidFill>
          <a:ln w="3810">
            <a:solidFill>
              <a:srgbClr val="9999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97280" y="4489704"/>
            <a:ext cx="3200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1A1A1A"/>
                </a:solidFill>
                <a:latin typeface="Arial"/>
              </a:rPr>
              <a:t>Vacancy loss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34840" y="4507992"/>
            <a:ext cx="12801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000" b="0" i="0">
                <a:solidFill>
                  <a:srgbClr val="1A1A1A"/>
                </a:solidFill>
                <a:latin typeface="Courier New"/>
              </a:rPr>
              <a:t>$ 3,420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005840" y="4736592"/>
            <a:ext cx="4709160" cy="292608"/>
          </a:xfrm>
          <a:prstGeom prst="rect">
            <a:avLst/>
          </a:prstGeom>
          <a:solidFill>
            <a:srgbClr val="FFFFFF"/>
          </a:solidFill>
          <a:ln w="3810">
            <a:solidFill>
              <a:srgbClr val="9999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97280" y="4782312"/>
            <a:ext cx="3200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1A1A1A"/>
                </a:solidFill>
                <a:latin typeface="Arial"/>
              </a:rPr>
              <a:t>Actual rent collected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434840" y="4773168"/>
            <a:ext cx="1280160" cy="219456"/>
          </a:xfrm>
          <a:prstGeom prst="rect">
            <a:avLst/>
          </a:prstGeom>
          <a:solidFill>
            <a:srgbClr val="FFFFFF"/>
          </a:solidFill>
          <a:ln w="1905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434840" y="4800600"/>
            <a:ext cx="12801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000" b="1" i="0">
                <a:solidFill>
                  <a:srgbClr val="1A1A1A"/>
                </a:solidFill>
                <a:latin typeface="Courier New"/>
              </a:rPr>
              <a:t>$ 77,000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005840" y="5029200"/>
            <a:ext cx="4709160" cy="292608"/>
          </a:xfrm>
          <a:prstGeom prst="rect">
            <a:avLst/>
          </a:prstGeom>
          <a:solidFill>
            <a:srgbClr val="FFFFFF"/>
          </a:solidFill>
          <a:ln w="3810">
            <a:solidFill>
              <a:srgbClr val="9999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97280" y="5074920"/>
            <a:ext cx="3200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1A1A1A"/>
                </a:solidFill>
                <a:latin typeface="Arial"/>
              </a:rPr>
              <a:t>Other income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434840" y="5093208"/>
            <a:ext cx="12801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000" b="0" i="0">
                <a:solidFill>
                  <a:srgbClr val="1A1A1A"/>
                </a:solidFill>
                <a:latin typeface="Courier New"/>
              </a:rPr>
              <a:t>$ 3,465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005840" y="5321808"/>
            <a:ext cx="4709160" cy="292608"/>
          </a:xfrm>
          <a:prstGeom prst="rect">
            <a:avLst/>
          </a:prstGeom>
          <a:solidFill>
            <a:srgbClr val="FFFFFF"/>
          </a:solidFill>
          <a:ln w="3810">
            <a:solidFill>
              <a:srgbClr val="9999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097280" y="5367528"/>
            <a:ext cx="3200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1A1A1A"/>
                </a:solidFill>
                <a:latin typeface="Arial"/>
              </a:rPr>
              <a:t>Effective GI (annual)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434840" y="5358384"/>
            <a:ext cx="1280160" cy="219456"/>
          </a:xfrm>
          <a:prstGeom prst="rect">
            <a:avLst/>
          </a:prstGeom>
          <a:solidFill>
            <a:srgbClr val="FFFFFF"/>
          </a:solidFill>
          <a:ln w="1905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434840" y="5385816"/>
            <a:ext cx="12801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000" b="1" i="0">
                <a:solidFill>
                  <a:srgbClr val="1A1A1A"/>
                </a:solidFill>
                <a:latin typeface="Courier New"/>
              </a:rPr>
              <a:t>$ 965,580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94360" y="6126480"/>
            <a:ext cx="52120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800" b="0" i="1">
                <a:solidFill>
                  <a:srgbClr val="777777"/>
                </a:solidFill>
                <a:latin typeface="Georgia"/>
              </a:rPr>
              <a:t>Harbor Property Management LLC · Page 1 of 4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080760" y="2743200"/>
            <a:ext cx="5669280" cy="36576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355080" y="2926080"/>
            <a:ext cx="53035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B45309"/>
                </a:solidFill>
                <a:latin typeface="Inter"/>
              </a:rPr>
              <a:t>EXTRACTED · POSTED TO UNDERWRITING FILE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355080" y="3154680"/>
            <a:ext cx="4389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 i="0">
                <a:solidFill>
                  <a:srgbClr val="0F172A"/>
                </a:solidFill>
                <a:latin typeface="Playfair Display"/>
              </a:rPr>
              <a:t>bot2do-cre-ocr-v3.2 · 9.2s · 99.1% conf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0469880" y="3017520"/>
            <a:ext cx="1005840" cy="256032"/>
          </a:xfrm>
          <a:prstGeom prst="rect">
            <a:avLst/>
          </a:prstGeom>
          <a:solidFill>
            <a:srgbClr val="ECFD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0469880" y="3044952"/>
            <a:ext cx="1005840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00" b="1" i="0">
                <a:solidFill>
                  <a:srgbClr val="10B981"/>
                </a:solidFill>
                <a:latin typeface="Inter"/>
              </a:rPr>
              <a:t>✓ COMPLETE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55080" y="3456432"/>
            <a:ext cx="5120640" cy="18288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355080" y="3611880"/>
            <a:ext cx="36576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Total units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646920" y="3611880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1" i="0">
                <a:solidFill>
                  <a:srgbClr val="10B981"/>
                </a:solidFill>
                <a:latin typeface="JetBrains Mono"/>
              </a:rPr>
              <a:t>128 ✓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55080" y="3831336"/>
            <a:ext cx="5120640" cy="731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867912"/>
            <a:ext cx="36576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Occupied (122 · 95.3%)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646920" y="3867912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1" i="0">
                <a:solidFill>
                  <a:srgbClr val="10B981"/>
                </a:solidFill>
                <a:latin typeface="JetBrains Mono"/>
              </a:rPr>
              <a:t>✓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55080" y="4087368"/>
            <a:ext cx="5120640" cy="731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355080" y="4123944"/>
            <a:ext cx="36576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GPR (annualized)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646920" y="4123944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1" i="0">
                <a:solidFill>
                  <a:srgbClr val="B45309"/>
                </a:solidFill>
                <a:latin typeface="JetBrains Mono"/>
              </a:rPr>
              <a:t>$ 965,040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355080" y="4343400"/>
            <a:ext cx="5120640" cy="731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6355080" y="4379976"/>
            <a:ext cx="36576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Collection loss (T3)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646920" y="437997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1" i="0">
                <a:solidFill>
                  <a:srgbClr val="F59E0B"/>
                </a:solidFill>
                <a:latin typeface="JetBrains Mono"/>
              </a:rPr>
              <a:t>$ 41,040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55080" y="4599432"/>
            <a:ext cx="5120640" cy="731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355080" y="4636008"/>
            <a:ext cx="36576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Other income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646920" y="4636008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1" i="0">
                <a:solidFill>
                  <a:srgbClr val="0F172A"/>
                </a:solidFill>
                <a:latin typeface="JetBrains Mono"/>
              </a:rPr>
              <a:t>$ 41,580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355080" y="4855464"/>
            <a:ext cx="5120640" cy="731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355080" y="4892040"/>
            <a:ext cx="36576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Effective gross income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646920" y="4892040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1" i="0">
                <a:solidFill>
                  <a:srgbClr val="B45309"/>
                </a:solidFill>
                <a:latin typeface="JetBrains Mono"/>
              </a:rPr>
              <a:t>$ 965,580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55080" y="5111496"/>
            <a:ext cx="5120640" cy="731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5148072"/>
            <a:ext cx="36576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NOI agrees w/ 2024 P&amp;L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646920" y="5148072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1" i="0">
                <a:solidFill>
                  <a:srgbClr val="10B981"/>
                </a:solidFill>
                <a:latin typeface="JetBrains Mono"/>
              </a:rPr>
              <a:t>✓ $634K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355080" y="5367528"/>
            <a:ext cx="5120640" cy="731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6355080" y="5404104"/>
            <a:ext cx="36576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Tenant ACH = bank stmt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9646920" y="5404104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1" i="0">
                <a:solidFill>
                  <a:srgbClr val="10B981"/>
                </a:solidFill>
                <a:latin typeface="JetBrains Mono"/>
              </a:rPr>
              <a:t>✓ 3 mo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55080" y="5623560"/>
            <a:ext cx="5120640" cy="731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5660136"/>
            <a:ext cx="36576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Tax return delta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9646920" y="566013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1" i="0">
                <a:solidFill>
                  <a:srgbClr val="F59E0B"/>
                </a:solidFill>
                <a:latin typeface="JetBrains Mono"/>
              </a:rPr>
              <a:t>3.5% ⚠</a:t>
            </a:r>
          </a:p>
        </p:txBody>
      </p:sp>
      <p:sp>
        <p:nvSpPr>
          <p:cNvPr id="72" name="Rectangle 71"/>
          <p:cNvSpPr/>
          <p:nvPr/>
        </p:nvSpPr>
        <p:spPr>
          <a:xfrm>
            <a:off x="6355080" y="5879592"/>
            <a:ext cx="5120640" cy="731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594360" y="6510528"/>
            <a:ext cx="11002975" cy="457200"/>
          </a:xfrm>
          <a:prstGeom prst="rect">
            <a:avLst/>
          </a:prstGeom>
          <a:solidFill>
            <a:srgbClr val="FFF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594360" y="6510528"/>
            <a:ext cx="36576" cy="4572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777240" y="6574536"/>
            <a:ext cx="10728655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i="1">
                <a:solidFill>
                  <a:srgbClr val="0F172A"/>
                </a:solidFill>
                <a:latin typeface="Inter"/>
              </a:rPr>
              <a:t>AI action: NOI extracted, cross-validated, and auto-posted at 10:11 UTC. No Bravo analyst touched this document.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94360" y="6473952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94A3B8"/>
                </a:solidFill>
                <a:latin typeface="Inter"/>
              </a:rPr>
              <a:t>Document AI · live parse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9768535" y="6473952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1" i="0">
                <a:solidFill>
                  <a:srgbClr val="94A3B8"/>
                </a:solidFill>
                <a:latin typeface="JetBrains Mono"/>
              </a:rPr>
              <a:t>10 / 21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1" i="0">
                <a:solidFill>
                  <a:srgbClr val="94A3B8"/>
                </a:solidFill>
                <a:latin typeface="Inter"/>
              </a:rPr>
              <a:t>BOT2DO  ×  BRAVO FUNDING SOLUTIONS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82535" y="292608"/>
            <a:ext cx="4114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50" b="0" i="1">
                <a:solidFill>
                  <a:srgbClr val="B45309"/>
                </a:solidFill>
                <a:latin typeface="Playfair Display"/>
              </a:rPr>
              <a:t>18 CRE document types — all supported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91440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1" i="0">
                <a:solidFill>
                  <a:srgbClr val="B45309"/>
                </a:solidFill>
                <a:latin typeface="Inter"/>
              </a:rPr>
              <a:t>—  COVERAGE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234440"/>
            <a:ext cx="112471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0F172A"/>
                </a:solidFill>
                <a:latin typeface="Playfair Display"/>
              </a:rPr>
              <a:t>Every document Bravo asks for 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828800"/>
            <a:ext cx="112471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1">
                <a:solidFill>
                  <a:srgbClr val="B45309"/>
                </a:solidFill>
                <a:latin typeface="Playfair Display"/>
              </a:rPr>
              <a:t>already supported.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743200"/>
            <a:ext cx="1051560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50" b="0" i="0">
                <a:solidFill>
                  <a:srgbClr val="475569"/>
                </a:solidFill>
                <a:latin typeface="Inter"/>
              </a:rPr>
              <a:t>18 CRE document types trained on 14,000+ real examples. Exotic templates trained in ~48 hours.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3657600"/>
            <a:ext cx="3657600" cy="310896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40080" y="3657600"/>
            <a:ext cx="3566160" cy="36576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3840480"/>
            <a:ext cx="32918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2563EB"/>
                </a:solidFill>
                <a:latin typeface="Inter"/>
              </a:rPr>
              <a:t>PROPERTY DOCUMENTS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22960" y="4114800"/>
            <a:ext cx="3200400" cy="10972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4206240"/>
            <a:ext cx="26517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 i="0">
                <a:solidFill>
                  <a:srgbClr val="0F172A"/>
                </a:solidFill>
                <a:latin typeface="Inter"/>
              </a:rPr>
              <a:t>Rent rolls · all PM formats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20440" y="4206240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1" i="0">
                <a:solidFill>
                  <a:srgbClr val="10B981"/>
                </a:solidFill>
                <a:latin typeface="JetBrains Mono"/>
              </a:rPr>
              <a:t>99%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4517136"/>
            <a:ext cx="26517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 i="0">
                <a:solidFill>
                  <a:srgbClr val="0F172A"/>
                </a:solidFill>
                <a:latin typeface="Inter"/>
              </a:rPr>
              <a:t>Operating statements · T12 / T3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20440" y="4517136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1" i="0">
                <a:solidFill>
                  <a:srgbClr val="10B981"/>
                </a:solidFill>
                <a:latin typeface="JetBrains Mono"/>
              </a:rPr>
              <a:t>98%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4828031"/>
            <a:ext cx="26517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 i="0">
                <a:solidFill>
                  <a:srgbClr val="0F172A"/>
                </a:solidFill>
                <a:latin typeface="Inter"/>
              </a:rPr>
              <a:t>Appraisal reports · 80-200 pp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20440" y="4828031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1" i="0">
                <a:solidFill>
                  <a:srgbClr val="10B981"/>
                </a:solidFill>
                <a:latin typeface="JetBrains Mono"/>
              </a:rPr>
              <a:t>94%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5138927"/>
            <a:ext cx="26517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 i="0">
                <a:solidFill>
                  <a:srgbClr val="0F172A"/>
                </a:solidFill>
                <a:latin typeface="Inter"/>
              </a:rPr>
              <a:t>Environmental Phase 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20440" y="5138927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1" i="0">
                <a:solidFill>
                  <a:srgbClr val="10B981"/>
                </a:solidFill>
                <a:latin typeface="JetBrains Mono"/>
              </a:rPr>
              <a:t>95%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" y="5449823"/>
            <a:ext cx="26517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 i="0">
                <a:solidFill>
                  <a:srgbClr val="0F172A"/>
                </a:solidFill>
                <a:latin typeface="Inter"/>
              </a:rPr>
              <a:t>Property photos &amp; surveys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20440" y="5449823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1" i="0">
                <a:solidFill>
                  <a:srgbClr val="10B981"/>
                </a:solidFill>
                <a:latin typeface="JetBrains Mono"/>
              </a:rPr>
              <a:t>92%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89120" y="3657600"/>
            <a:ext cx="3657600" cy="310896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434840" y="3657600"/>
            <a:ext cx="3566160" cy="36576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617720" y="3840480"/>
            <a:ext cx="32918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F59E0B"/>
                </a:solidFill>
                <a:latin typeface="Inter"/>
              </a:rPr>
              <a:t>FINANCIALS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617720" y="4114800"/>
            <a:ext cx="3200400" cy="10972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617720" y="4206240"/>
            <a:ext cx="26517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 i="0">
                <a:solidFill>
                  <a:srgbClr val="0F172A"/>
                </a:solidFill>
                <a:latin typeface="Inter"/>
              </a:rPr>
              <a:t>Form 1040 · personal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5200" y="4206240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1" i="0">
                <a:solidFill>
                  <a:srgbClr val="10B981"/>
                </a:solidFill>
                <a:latin typeface="JetBrains Mono"/>
              </a:rPr>
              <a:t>95%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17720" y="4517136"/>
            <a:ext cx="26517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 i="0">
                <a:solidFill>
                  <a:srgbClr val="0F172A"/>
                </a:solidFill>
                <a:latin typeface="Inter"/>
              </a:rPr>
              <a:t>Form 1120 &amp; 1120-S · corporate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15200" y="4517136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1" i="0">
                <a:solidFill>
                  <a:srgbClr val="10B981"/>
                </a:solidFill>
                <a:latin typeface="JetBrains Mono"/>
              </a:rPr>
              <a:t>95%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17720" y="4828031"/>
            <a:ext cx="26517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 i="0">
                <a:solidFill>
                  <a:srgbClr val="0F172A"/>
                </a:solidFill>
                <a:latin typeface="Inter"/>
              </a:rPr>
              <a:t>Form 1065 &amp; Schedule K-1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15200" y="4828031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1" i="0">
                <a:solidFill>
                  <a:srgbClr val="10B981"/>
                </a:solidFill>
                <a:latin typeface="JetBrains Mono"/>
              </a:rPr>
              <a:t>97%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17720" y="5138927"/>
            <a:ext cx="26517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 i="0">
                <a:solidFill>
                  <a:srgbClr val="0F172A"/>
                </a:solidFill>
                <a:latin typeface="Inter"/>
              </a:rPr>
              <a:t>Bank statements · all major banks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15200" y="5138927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1" i="0">
                <a:solidFill>
                  <a:srgbClr val="10B981"/>
                </a:solidFill>
                <a:latin typeface="JetBrains Mono"/>
              </a:rPr>
              <a:t>96%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617720" y="5449823"/>
            <a:ext cx="26517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 i="0">
                <a:solidFill>
                  <a:srgbClr val="0F172A"/>
                </a:solidFill>
                <a:latin typeface="Inter"/>
              </a:rPr>
              <a:t>Personal financial statement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315200" y="5449823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1" i="0">
                <a:solidFill>
                  <a:srgbClr val="10B981"/>
                </a:solidFill>
                <a:latin typeface="JetBrains Mono"/>
              </a:rPr>
              <a:t>93%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617720" y="5760719"/>
            <a:ext cx="26517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 i="0">
                <a:solidFill>
                  <a:srgbClr val="0F172A"/>
                </a:solidFill>
                <a:latin typeface="Inter"/>
              </a:rPr>
              <a:t>Schedule of real estate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315200" y="5760719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1" i="0">
                <a:solidFill>
                  <a:srgbClr val="10B981"/>
                </a:solidFill>
                <a:latin typeface="JetBrains Mono"/>
              </a:rPr>
              <a:t>97%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183880" y="3657600"/>
            <a:ext cx="3657600" cy="310896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229600" y="3657600"/>
            <a:ext cx="3566160" cy="36576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412480" y="3840480"/>
            <a:ext cx="32918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10B981"/>
                </a:solidFill>
                <a:latin typeface="Inter"/>
              </a:rPr>
              <a:t>LEGAL &amp; CLOSING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412480" y="4114800"/>
            <a:ext cx="3200400" cy="10972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412480" y="4206240"/>
            <a:ext cx="26517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 i="0">
                <a:solidFill>
                  <a:srgbClr val="0F172A"/>
                </a:solidFill>
                <a:latin typeface="Inter"/>
              </a:rPr>
              <a:t>LLC operating agreement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109960" y="4206240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1" i="0">
                <a:solidFill>
                  <a:srgbClr val="10B981"/>
                </a:solidFill>
                <a:latin typeface="JetBrains Mono"/>
              </a:rPr>
              <a:t>96%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412480" y="4517136"/>
            <a:ext cx="26517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 i="0">
                <a:solidFill>
                  <a:srgbClr val="0F172A"/>
                </a:solidFill>
                <a:latin typeface="Inter"/>
              </a:rPr>
              <a:t>Title commitment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1109960" y="4517136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1" i="0">
                <a:solidFill>
                  <a:srgbClr val="10B981"/>
                </a:solidFill>
                <a:latin typeface="JetBrains Mono"/>
              </a:rPr>
              <a:t>98%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412480" y="4828031"/>
            <a:ext cx="26517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 i="0">
                <a:solidFill>
                  <a:srgbClr val="0F172A"/>
                </a:solidFill>
                <a:latin typeface="Inter"/>
              </a:rPr>
              <a:t>Insurance binders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1109960" y="4828031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1" i="0">
                <a:solidFill>
                  <a:srgbClr val="10B981"/>
                </a:solidFill>
                <a:latin typeface="JetBrains Mono"/>
              </a:rPr>
              <a:t>99%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412480" y="5138927"/>
            <a:ext cx="26517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 i="0">
                <a:solidFill>
                  <a:srgbClr val="0F172A"/>
                </a:solidFill>
                <a:latin typeface="Inter"/>
              </a:rPr>
              <a:t>Payoff letters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1109960" y="5138927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1" i="0">
                <a:solidFill>
                  <a:srgbClr val="10B981"/>
                </a:solidFill>
                <a:latin typeface="JetBrains Mono"/>
              </a:rPr>
              <a:t>99%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412480" y="5449823"/>
            <a:ext cx="26517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 i="0">
                <a:solidFill>
                  <a:srgbClr val="0F172A"/>
                </a:solidFill>
                <a:latin typeface="Inter"/>
              </a:rPr>
              <a:t>Settlement statements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1109960" y="5449823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1" i="0">
                <a:solidFill>
                  <a:srgbClr val="10B981"/>
                </a:solidFill>
                <a:latin typeface="JetBrains Mono"/>
              </a:rPr>
              <a:t>98%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412480" y="5760719"/>
            <a:ext cx="26517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 i="0">
                <a:solidFill>
                  <a:srgbClr val="0F172A"/>
                </a:solidFill>
                <a:latin typeface="Inter"/>
              </a:rPr>
              <a:t>Leases &amp; abstracts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109960" y="5760719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1" i="0">
                <a:solidFill>
                  <a:srgbClr val="10B981"/>
                </a:solidFill>
                <a:latin typeface="JetBrains Mono"/>
              </a:rPr>
              <a:t>94%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412480" y="6071615"/>
            <a:ext cx="26517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 i="0">
                <a:solidFill>
                  <a:srgbClr val="0F172A"/>
                </a:solidFill>
                <a:latin typeface="Inter"/>
              </a:rPr>
              <a:t>Credit reports (Equifax)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1109960" y="6071615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1" i="0">
                <a:solidFill>
                  <a:srgbClr val="10B981"/>
                </a:solidFill>
                <a:latin typeface="JetBrains Mono"/>
              </a:rPr>
              <a:t>100%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94360" y="6473952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94A3B8"/>
                </a:solidFill>
                <a:latin typeface="Inter"/>
              </a:rPr>
              <a:t>Document coverage · 18 CRE types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768535" y="6473952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1" i="0">
                <a:solidFill>
                  <a:srgbClr val="94A3B8"/>
                </a:solidFill>
                <a:latin typeface="JetBrains Mono"/>
              </a:rPr>
              <a:t>11 / 21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1" i="0">
                <a:solidFill>
                  <a:srgbClr val="94A3B8"/>
                </a:solidFill>
                <a:latin typeface="Inter"/>
              </a:rPr>
              <a:t>BOT2DO  ×  BRAVO FUNDING SOLUTIONS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82535" y="292608"/>
            <a:ext cx="4114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50" b="0" i="1">
                <a:solidFill>
                  <a:srgbClr val="B45309"/>
                </a:solidFill>
                <a:latin typeface="Playfair Display"/>
              </a:rPr>
              <a:t>Answer to Question 03 · Security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91440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1" i="0">
                <a:solidFill>
                  <a:srgbClr val="B45309"/>
                </a:solidFill>
                <a:latin typeface="Inter"/>
              </a:rPr>
              <a:t>—  QUESTION 03 · SECURITY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234440"/>
            <a:ext cx="112471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0F172A"/>
                </a:solidFill>
                <a:latin typeface="Playfair Display"/>
              </a:rPr>
              <a:t>Built on the security stack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828800"/>
            <a:ext cx="112471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1">
                <a:solidFill>
                  <a:srgbClr val="B45309"/>
                </a:solidFill>
                <a:latin typeface="Playfair Display"/>
              </a:rPr>
              <a:t>Bot2Do runs for Fortune 500 banks.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788920"/>
            <a:ext cx="105156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0" i="0">
                <a:solidFill>
                  <a:srgbClr val="475569"/>
                </a:solidFill>
                <a:latin typeface="Inter"/>
              </a:rPr>
              <a:t>Bravo handles tax returns, bank statements, and personal financial statements — the most sensitive data in consumer finance. Our security posture is engineered for exactly this workload.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3657600"/>
            <a:ext cx="1783080" cy="118872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325880" y="3840480"/>
            <a:ext cx="365760" cy="365760"/>
          </a:xfrm>
          <a:prstGeom prst="roundRect">
            <a:avLst>
              <a:gd name="adj" fmla="val 25000"/>
            </a:avLst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325880" y="3867912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Inter"/>
              </a:rPr>
              <a:t>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4297680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0F172A"/>
                </a:solidFill>
                <a:latin typeface="Playfair Display"/>
              </a:rPr>
              <a:t>SOC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4526280"/>
            <a:ext cx="1600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00" b="1" i="0">
                <a:solidFill>
                  <a:srgbClr val="94A3B8"/>
                </a:solidFill>
                <a:latin typeface="Inter"/>
              </a:rPr>
              <a:t>TYPE II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514600" y="3657600"/>
            <a:ext cx="1783080" cy="118872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3246120" y="3840480"/>
            <a:ext cx="365760" cy="365760"/>
          </a:xfrm>
          <a:prstGeom prst="roundRect">
            <a:avLst>
              <a:gd name="adj" fmla="val 25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246120" y="3867912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Inter"/>
              </a:rPr>
              <a:t>🛡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06040" y="4297680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0F172A"/>
                </a:solidFill>
                <a:latin typeface="Playfair Display"/>
              </a:rPr>
              <a:t>GLBA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06040" y="4526280"/>
            <a:ext cx="1600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00" b="1" i="0">
                <a:solidFill>
                  <a:srgbClr val="94A3B8"/>
                </a:solidFill>
                <a:latin typeface="Inter"/>
              </a:rPr>
              <a:t>SAFEGUARDS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34840" y="3657600"/>
            <a:ext cx="1783080" cy="118872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5166360" y="3840480"/>
            <a:ext cx="365760" cy="365760"/>
          </a:xfrm>
          <a:prstGeom prst="roundRect">
            <a:avLst>
              <a:gd name="adj" fmla="val 25000"/>
            </a:avLst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166360" y="3867912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Inter"/>
              </a:rPr>
              <a:t>🛡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26280" y="4297680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0F172A"/>
                </a:solidFill>
                <a:latin typeface="Playfair Display"/>
              </a:rPr>
              <a:t>ISO 27001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26280" y="4526280"/>
            <a:ext cx="1600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00" b="1" i="0">
                <a:solidFill>
                  <a:srgbClr val="94A3B8"/>
                </a:solidFill>
                <a:latin typeface="Inter"/>
              </a:rPr>
              <a:t>ALIGNED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55080" y="3657600"/>
            <a:ext cx="1783080" cy="118872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7086600" y="3840480"/>
            <a:ext cx="365760" cy="365760"/>
          </a:xfrm>
          <a:prstGeom prst="roundRect">
            <a:avLst>
              <a:gd name="adj" fmla="val 25000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086600" y="3867912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Inter"/>
              </a:rPr>
              <a:t>🛡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46520" y="4297680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0F172A"/>
                </a:solidFill>
                <a:latin typeface="Playfair Display"/>
              </a:rPr>
              <a:t>CCPA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46520" y="4526280"/>
            <a:ext cx="1600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00" b="1" i="0">
                <a:solidFill>
                  <a:srgbClr val="94A3B8"/>
                </a:solidFill>
                <a:latin typeface="Inter"/>
              </a:rPr>
              <a:t>READY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275320" y="3657600"/>
            <a:ext cx="1783080" cy="118872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9006840" y="3840480"/>
            <a:ext cx="365760" cy="365760"/>
          </a:xfrm>
          <a:prstGeom prst="roundRect">
            <a:avLst>
              <a:gd name="adj" fmla="val 25000"/>
            </a:avLst>
          </a:prstGeom>
          <a:solidFill>
            <a:srgbClr val="1E40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006840" y="3867912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Inter"/>
              </a:rPr>
              <a:t>🛡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66760" y="4297680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0F172A"/>
                </a:solidFill>
                <a:latin typeface="Playfair Display"/>
              </a:rPr>
              <a:t>NIST CSF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66760" y="4526280"/>
            <a:ext cx="1600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00" b="1" i="0">
                <a:solidFill>
                  <a:srgbClr val="94A3B8"/>
                </a:solidFill>
                <a:latin typeface="Inter"/>
              </a:rPr>
              <a:t>MAPPED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10195560" y="3657600"/>
            <a:ext cx="1783080" cy="118872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10927080" y="3840480"/>
            <a:ext cx="365760" cy="365760"/>
          </a:xfrm>
          <a:prstGeom prst="roundRect">
            <a:avLst>
              <a:gd name="adj" fmla="val 25000"/>
            </a:avLst>
          </a:prstGeom>
          <a:solidFill>
            <a:srgbClr val="F43F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0927080" y="3867912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Inter"/>
              </a:rPr>
              <a:t>🛡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287000" y="4297680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0F172A"/>
                </a:solidFill>
                <a:latin typeface="Playfair Display"/>
              </a:rPr>
              <a:t>FinCEN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287000" y="4526280"/>
            <a:ext cx="1600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00" b="1" i="0">
                <a:solidFill>
                  <a:srgbClr val="94A3B8"/>
                </a:solidFill>
                <a:latin typeface="Inter"/>
              </a:rPr>
              <a:t>KYC / AML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94360" y="5212080"/>
            <a:ext cx="11002975" cy="18288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94360" y="5440679"/>
            <a:ext cx="28346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0F172A"/>
                </a:solidFill>
                <a:latin typeface="Playfair Display"/>
              </a:rPr>
              <a:t>98 / 100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94360" y="5897879"/>
            <a:ext cx="2834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Prescient security posture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429000" y="5440679"/>
            <a:ext cx="28346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10B981"/>
                </a:solidFill>
                <a:latin typeface="Playfair Display"/>
              </a:rPr>
              <a:t>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429000" y="5897879"/>
            <a:ext cx="2834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critical pen-test findings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263640" y="5440679"/>
            <a:ext cx="28346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2563EB"/>
                </a:solidFill>
                <a:latin typeface="Playfair Display"/>
              </a:rPr>
              <a:t>99.998%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263640" y="5897879"/>
            <a:ext cx="2834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actual uptime (30-day)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098280" y="5440679"/>
            <a:ext cx="28346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B45309"/>
                </a:solidFill>
                <a:latin typeface="Playfair Display"/>
              </a:rPr>
              <a:t>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098280" y="5897879"/>
            <a:ext cx="2834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breaches across all clients since 2019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94360" y="6355080"/>
            <a:ext cx="11002975" cy="18288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94360" y="6492240"/>
            <a:ext cx="1100297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000" b="0" i="1">
                <a:solidFill>
                  <a:srgbClr val="475569"/>
                </a:solidFill>
                <a:latin typeface="Inter"/>
              </a:rPr>
              <a:t>Sub-processors: AWS · OpenAI · Anthropic · Plaid · DocuSign · Twilio · Datadog — all SOC 2 attested.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94360" y="6473952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94A3B8"/>
                </a:solidFill>
                <a:latin typeface="Inter"/>
              </a:rPr>
              <a:t>Security · certifications &amp; posture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768535" y="6473952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1" i="0">
                <a:solidFill>
                  <a:srgbClr val="94A3B8"/>
                </a:solidFill>
                <a:latin typeface="JetBrains Mono"/>
              </a:rPr>
              <a:t>12 / 21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1" i="0">
                <a:solidFill>
                  <a:srgbClr val="94A3B8"/>
                </a:solidFill>
                <a:latin typeface="Inter"/>
              </a:rPr>
              <a:t>BOT2DO  ×  BRAVO FUNDING SOLUTIONS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82535" y="292608"/>
            <a:ext cx="4114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50" b="0" i="1">
                <a:solidFill>
                  <a:srgbClr val="B45309"/>
                </a:solidFill>
                <a:latin typeface="Playfair Display"/>
              </a:rPr>
              <a:t>GLBA Safeguards · rule-by-rule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91440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1" i="0">
                <a:solidFill>
                  <a:srgbClr val="B45309"/>
                </a:solidFill>
                <a:latin typeface="Inter"/>
              </a:rPr>
              <a:t>—  GLBA SAFEGUARDS RULE · 2023 UPDATE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234440"/>
            <a:ext cx="112471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 i="0">
                <a:solidFill>
                  <a:srgbClr val="0F172A"/>
                </a:solidFill>
                <a:latin typeface="Playfair Display"/>
              </a:rPr>
              <a:t>Every GLBA control — already in place.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194560"/>
            <a:ext cx="105156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0" i="0">
                <a:solidFill>
                  <a:srgbClr val="475569"/>
                </a:solidFill>
                <a:latin typeface="Inter"/>
              </a:rPr>
              <a:t>The 2023 update to the GLBA Safeguards Rule mandated specific controls for financial data. Each mandate maps to a Bot2Do control on day one.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31089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475569"/>
                </a:solidFill>
                <a:latin typeface="Inter"/>
              </a:rPr>
              <a:t>GLBA CONTROL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6200" y="3063240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475569"/>
                </a:solidFill>
                <a:latin typeface="Inter"/>
              </a:rPr>
              <a:t>CITATION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49240" y="3063240"/>
            <a:ext cx="52120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475569"/>
                </a:solidFill>
                <a:latin typeface="Inter"/>
              </a:rPr>
              <a:t>BOT2DO IMPLEMENTATION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08615" y="306324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00" b="1" i="0">
                <a:solidFill>
                  <a:srgbClr val="475569"/>
                </a:solidFill>
                <a:latin typeface="Inter"/>
              </a:rPr>
              <a:t>STATUS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3310128"/>
            <a:ext cx="11002975" cy="18288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3429000"/>
            <a:ext cx="3108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i="0">
                <a:solidFill>
                  <a:srgbClr val="0F172A"/>
                </a:solidFill>
                <a:latin typeface="Inter"/>
              </a:rPr>
              <a:t>Encryption at rest &amp; in transit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86200" y="342900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475569"/>
                </a:solidFill>
                <a:latin typeface="JetBrains Mono"/>
              </a:rPr>
              <a:t>§314.4(c)(3)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49240" y="3429000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10B981"/>
                </a:solidFill>
                <a:latin typeface="Inter"/>
              </a:rPr>
              <a:t>AES-256 at rest · TLS 1.3 · per-tenant KMS keys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08615" y="3429000"/>
            <a:ext cx="1097280" cy="256032"/>
          </a:xfrm>
          <a:prstGeom prst="rect">
            <a:avLst/>
          </a:prstGeom>
          <a:solidFill>
            <a:srgbClr val="ECFD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408615" y="3465576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00" b="1" i="0">
                <a:solidFill>
                  <a:srgbClr val="10B981"/>
                </a:solidFill>
                <a:latin typeface="Inter"/>
              </a:rPr>
              <a:t>✓ ACTIVE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94360" y="3730752"/>
            <a:ext cx="11002975" cy="731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85800" y="3758184"/>
            <a:ext cx="3108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i="0">
                <a:solidFill>
                  <a:srgbClr val="0F172A"/>
                </a:solidFill>
                <a:latin typeface="Inter"/>
              </a:rPr>
              <a:t>Multi-factor authentication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86200" y="3758184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475569"/>
                </a:solidFill>
                <a:latin typeface="JetBrains Mono"/>
              </a:rPr>
              <a:t>§314.4(c)(5)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49240" y="3758184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10B981"/>
                </a:solidFill>
                <a:latin typeface="Inter"/>
              </a:rPr>
              <a:t>TOTP / Passkeys for staff + borrowers accessing NPI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0408615" y="3758184"/>
            <a:ext cx="1097280" cy="256032"/>
          </a:xfrm>
          <a:prstGeom prst="rect">
            <a:avLst/>
          </a:prstGeom>
          <a:solidFill>
            <a:srgbClr val="ECFD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408615" y="3794760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00" b="1" i="0">
                <a:solidFill>
                  <a:srgbClr val="10B981"/>
                </a:solidFill>
                <a:latin typeface="Inter"/>
              </a:rPr>
              <a:t>✓ ACTIVE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94360" y="4059936"/>
            <a:ext cx="11002975" cy="731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5800" y="4087368"/>
            <a:ext cx="3108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i="0">
                <a:solidFill>
                  <a:srgbClr val="0F172A"/>
                </a:solidFill>
                <a:latin typeface="Inter"/>
              </a:rPr>
              <a:t>Role-based access control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886200" y="4087368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475569"/>
                </a:solidFill>
                <a:latin typeface="JetBrains Mono"/>
              </a:rPr>
              <a:t>§314.4(c)(1)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49240" y="4087368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10B981"/>
                </a:solidFill>
                <a:latin typeface="Inter"/>
              </a:rPr>
              <a:t>9 roles · least-privilege · field-masking on SSN / TIN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0408615" y="4087368"/>
            <a:ext cx="1097280" cy="256032"/>
          </a:xfrm>
          <a:prstGeom prst="rect">
            <a:avLst/>
          </a:prstGeom>
          <a:solidFill>
            <a:srgbClr val="ECFD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408615" y="4123944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00" b="1" i="0">
                <a:solidFill>
                  <a:srgbClr val="10B981"/>
                </a:solidFill>
                <a:latin typeface="Inter"/>
              </a:rPr>
              <a:t>✓ ACTIVE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94360" y="4389120"/>
            <a:ext cx="11002975" cy="731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85800" y="4416552"/>
            <a:ext cx="3108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i="0">
                <a:solidFill>
                  <a:srgbClr val="0F172A"/>
                </a:solidFill>
                <a:latin typeface="Inter"/>
              </a:rPr>
              <a:t>Immutable audit logging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886200" y="4416552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475569"/>
                </a:solidFill>
                <a:latin typeface="JetBrains Mono"/>
              </a:rPr>
              <a:t>§314.4(c)(6)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349240" y="4416552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10B981"/>
                </a:solidFill>
                <a:latin typeface="Inter"/>
              </a:rPr>
              <a:t>Every access, export cryptographically logged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0408615" y="4416552"/>
            <a:ext cx="1097280" cy="256032"/>
          </a:xfrm>
          <a:prstGeom prst="rect">
            <a:avLst/>
          </a:prstGeom>
          <a:solidFill>
            <a:srgbClr val="ECFD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0408615" y="4453128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00" b="1" i="0">
                <a:solidFill>
                  <a:srgbClr val="10B981"/>
                </a:solidFill>
                <a:latin typeface="Inter"/>
              </a:rPr>
              <a:t>✓ ACTIVE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94360" y="4718304"/>
            <a:ext cx="11002975" cy="731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85800" y="4745736"/>
            <a:ext cx="3108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i="0">
                <a:solidFill>
                  <a:srgbClr val="0F172A"/>
                </a:solidFill>
                <a:latin typeface="Inter"/>
              </a:rPr>
              <a:t>Annual penetration testing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886200" y="4745736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475569"/>
                </a:solidFill>
                <a:latin typeface="JetBrains Mono"/>
              </a:rPr>
              <a:t>§314.4(d)(2)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349240" y="4745736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10B981"/>
                </a:solidFill>
                <a:latin typeface="Inter"/>
              </a:rPr>
              <a:t>Bishop Fox · 2026 test · zero critical findings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0408615" y="4745736"/>
            <a:ext cx="1097280" cy="256032"/>
          </a:xfrm>
          <a:prstGeom prst="rect">
            <a:avLst/>
          </a:prstGeom>
          <a:solidFill>
            <a:srgbClr val="ECFD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0408615" y="4782312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00" b="1" i="0">
                <a:solidFill>
                  <a:srgbClr val="10B981"/>
                </a:solidFill>
                <a:latin typeface="Inter"/>
              </a:rPr>
              <a:t>✓ ACTIVE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94360" y="5047488"/>
            <a:ext cx="11002975" cy="731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85800" y="5074920"/>
            <a:ext cx="3108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i="0">
                <a:solidFill>
                  <a:srgbClr val="0F172A"/>
                </a:solidFill>
                <a:latin typeface="Inter"/>
              </a:rPr>
              <a:t>Biannual vulnerability assessment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886200" y="507492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475569"/>
                </a:solidFill>
                <a:latin typeface="JetBrains Mono"/>
              </a:rPr>
              <a:t>§314.4(d)(2)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349240" y="5074920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10B981"/>
                </a:solidFill>
                <a:latin typeface="Inter"/>
              </a:rPr>
              <a:t>Daily Qualys scans · critical remediate &lt; 24h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0408615" y="5074920"/>
            <a:ext cx="1097280" cy="256032"/>
          </a:xfrm>
          <a:prstGeom prst="rect">
            <a:avLst/>
          </a:prstGeom>
          <a:solidFill>
            <a:srgbClr val="ECFD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408615" y="5111496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00" b="1" i="0">
                <a:solidFill>
                  <a:srgbClr val="10B981"/>
                </a:solidFill>
                <a:latin typeface="Inter"/>
              </a:rPr>
              <a:t>✓ ACTIVE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94360" y="5376672"/>
            <a:ext cx="11002975" cy="731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85800" y="5404104"/>
            <a:ext cx="3108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i="0">
                <a:solidFill>
                  <a:srgbClr val="0F172A"/>
                </a:solidFill>
                <a:latin typeface="Inter"/>
              </a:rPr>
              <a:t>Written info security program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886200" y="5404104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475569"/>
                </a:solidFill>
                <a:latin typeface="JetBrains Mono"/>
              </a:rPr>
              <a:t>§314.3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349240" y="5404104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10B981"/>
                </a:solidFill>
                <a:latin typeface="Inter"/>
              </a:rPr>
              <a:t>Board-approved WISP · quarterly review · NIST CSF 2.0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0408615" y="5404104"/>
            <a:ext cx="1097280" cy="256032"/>
          </a:xfrm>
          <a:prstGeom prst="rect">
            <a:avLst/>
          </a:prstGeom>
          <a:solidFill>
            <a:srgbClr val="ECFD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10408615" y="5440680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00" b="1" i="0">
                <a:solidFill>
                  <a:srgbClr val="10B981"/>
                </a:solidFill>
                <a:latin typeface="Inter"/>
              </a:rPr>
              <a:t>✓ ACTIVE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94360" y="5705856"/>
            <a:ext cx="11002975" cy="731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685800" y="5733288"/>
            <a:ext cx="3108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i="0">
                <a:solidFill>
                  <a:srgbClr val="0F172A"/>
                </a:solidFill>
                <a:latin typeface="Inter"/>
              </a:rPr>
              <a:t>Incident response program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886200" y="5733288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475569"/>
                </a:solidFill>
                <a:latin typeface="JetBrains Mono"/>
              </a:rPr>
              <a:t>§314.4(h)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349240" y="5733288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10B981"/>
                </a:solidFill>
                <a:latin typeface="Inter"/>
              </a:rPr>
              <a:t>24/7 SOC · 15-min Sev-1 paging · 72-hr regulatory</a:t>
            </a:r>
          </a:p>
        </p:txBody>
      </p:sp>
      <p:sp>
        <p:nvSpPr>
          <p:cNvPr id="58" name="Rectangle 57"/>
          <p:cNvSpPr/>
          <p:nvPr/>
        </p:nvSpPr>
        <p:spPr>
          <a:xfrm>
            <a:off x="10408615" y="5733288"/>
            <a:ext cx="1097280" cy="256032"/>
          </a:xfrm>
          <a:prstGeom prst="rect">
            <a:avLst/>
          </a:prstGeom>
          <a:solidFill>
            <a:srgbClr val="ECFD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10408615" y="5769864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00" b="1" i="0">
                <a:solidFill>
                  <a:srgbClr val="10B981"/>
                </a:solidFill>
                <a:latin typeface="Inter"/>
              </a:rPr>
              <a:t>✓ ACTIVE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94360" y="6035040"/>
            <a:ext cx="11002975" cy="731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85800" y="6062472"/>
            <a:ext cx="3108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i="0">
                <a:solidFill>
                  <a:srgbClr val="0F172A"/>
                </a:solidFill>
                <a:latin typeface="Inter"/>
              </a:rPr>
              <a:t>Vendor / third-party oversight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886200" y="6062472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475569"/>
                </a:solidFill>
                <a:latin typeface="JetBrains Mono"/>
              </a:rPr>
              <a:t>§314.4(f)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349240" y="6062472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10B981"/>
                </a:solidFill>
                <a:latin typeface="Inter"/>
              </a:rPr>
              <a:t>All sub-processors SOC 2 attested</a:t>
            </a:r>
          </a:p>
        </p:txBody>
      </p:sp>
      <p:sp>
        <p:nvSpPr>
          <p:cNvPr id="64" name="Rectangle 63"/>
          <p:cNvSpPr/>
          <p:nvPr/>
        </p:nvSpPr>
        <p:spPr>
          <a:xfrm>
            <a:off x="10408615" y="6062472"/>
            <a:ext cx="1097280" cy="256032"/>
          </a:xfrm>
          <a:prstGeom prst="rect">
            <a:avLst/>
          </a:prstGeom>
          <a:solidFill>
            <a:srgbClr val="ECFD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10408615" y="6099048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00" b="1" i="0">
                <a:solidFill>
                  <a:srgbClr val="10B981"/>
                </a:solidFill>
                <a:latin typeface="Inter"/>
              </a:rPr>
              <a:t>✓ ACTIVE</a:t>
            </a:r>
          </a:p>
        </p:txBody>
      </p:sp>
      <p:sp>
        <p:nvSpPr>
          <p:cNvPr id="66" name="Rectangle 65"/>
          <p:cNvSpPr/>
          <p:nvPr/>
        </p:nvSpPr>
        <p:spPr>
          <a:xfrm>
            <a:off x="594360" y="6364224"/>
            <a:ext cx="11002975" cy="731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685800" y="6391656"/>
            <a:ext cx="3108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i="0">
                <a:solidFill>
                  <a:srgbClr val="0F172A"/>
                </a:solidFill>
                <a:latin typeface="Inter"/>
              </a:rPr>
              <a:t>Secure disposal of data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886200" y="6391656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475569"/>
                </a:solidFill>
                <a:latin typeface="JetBrains Mono"/>
              </a:rPr>
              <a:t>§314.4(c)(4)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349240" y="6391656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10B981"/>
                </a:solidFill>
                <a:latin typeface="Inter"/>
              </a:rPr>
              <a:t>Cryptographic erasure · right-to-delete 30 days</a:t>
            </a:r>
          </a:p>
        </p:txBody>
      </p:sp>
      <p:sp>
        <p:nvSpPr>
          <p:cNvPr id="70" name="Rectangle 69"/>
          <p:cNvSpPr/>
          <p:nvPr/>
        </p:nvSpPr>
        <p:spPr>
          <a:xfrm>
            <a:off x="10408615" y="6391656"/>
            <a:ext cx="1097280" cy="256032"/>
          </a:xfrm>
          <a:prstGeom prst="rect">
            <a:avLst/>
          </a:prstGeom>
          <a:solidFill>
            <a:srgbClr val="ECFD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10408615" y="6428232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00" b="1" i="0">
                <a:solidFill>
                  <a:srgbClr val="10B981"/>
                </a:solidFill>
                <a:latin typeface="Inter"/>
              </a:rPr>
              <a:t>✓ ACTIVE</a:t>
            </a:r>
          </a:p>
        </p:txBody>
      </p:sp>
      <p:sp>
        <p:nvSpPr>
          <p:cNvPr id="72" name="Rectangle 71"/>
          <p:cNvSpPr/>
          <p:nvPr/>
        </p:nvSpPr>
        <p:spPr>
          <a:xfrm>
            <a:off x="594360" y="6693408"/>
            <a:ext cx="11002975" cy="731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594360" y="6473952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94A3B8"/>
                </a:solidFill>
                <a:latin typeface="Inter"/>
              </a:rPr>
              <a:t>GLBA Safeguards · rule-by-rule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768535" y="6473952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1" i="0">
                <a:solidFill>
                  <a:srgbClr val="94A3B8"/>
                </a:solidFill>
                <a:latin typeface="JetBrains Mono"/>
              </a:rPr>
              <a:t>13 / 21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1" i="0">
                <a:solidFill>
                  <a:srgbClr val="94A3B8"/>
                </a:solidFill>
                <a:latin typeface="Inter"/>
              </a:rPr>
              <a:t>BOT2DO  ×  BRAVO FUNDING SOLUTIONS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82535" y="292608"/>
            <a:ext cx="4114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50" b="0" i="1">
                <a:solidFill>
                  <a:srgbClr val="B45309"/>
                </a:solidFill>
                <a:latin typeface="Playfair Display"/>
              </a:rPr>
              <a:t>Where protection kicks in · data flow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91440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1" i="0">
                <a:solidFill>
                  <a:srgbClr val="B45309"/>
                </a:solidFill>
                <a:latin typeface="Inter"/>
              </a:rPr>
              <a:t>—  BORROWER DATA FLOW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234440"/>
            <a:ext cx="112471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0F172A"/>
                </a:solidFill>
                <a:latin typeface="Playfair Display"/>
              </a:rPr>
              <a:t>Five layers of protection 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828800"/>
            <a:ext cx="112471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1">
                <a:solidFill>
                  <a:srgbClr val="B45309"/>
                </a:solidFill>
                <a:latin typeface="Playfair Display"/>
              </a:rPr>
              <a:t>from upload to retrieval.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834640"/>
            <a:ext cx="1051560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50" b="0" i="0">
                <a:solidFill>
                  <a:srgbClr val="475569"/>
                </a:solidFill>
                <a:latin typeface="Inter"/>
              </a:rPr>
              <a:t>Every borrower document, every piece of NPI passes through five distinct protection layers. No single failure exposes Bravo. No Bot2Do model is ever trained on Bravo data.</a:t>
            </a:r>
          </a:p>
        </p:txBody>
      </p:sp>
      <p:sp>
        <p:nvSpPr>
          <p:cNvPr id="9" name="Rectangle 8"/>
          <p:cNvSpPr/>
          <p:nvPr/>
        </p:nvSpPr>
        <p:spPr>
          <a:xfrm>
            <a:off x="1508760" y="4343400"/>
            <a:ext cx="9174175" cy="2286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554480" y="3840480"/>
            <a:ext cx="1005840" cy="100584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554480" y="4114800"/>
            <a:ext cx="1005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2600" b="1" i="1">
                <a:solidFill>
                  <a:srgbClr val="2563EB"/>
                </a:solidFill>
                <a:latin typeface="Playfair Display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4983480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0F172A"/>
                </a:solidFill>
                <a:latin typeface="Playfair Display"/>
              </a:rPr>
              <a:t>Portal intake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20" y="5257800"/>
            <a:ext cx="21945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850" b="1" i="0">
                <a:solidFill>
                  <a:srgbClr val="10B981"/>
                </a:solidFill>
                <a:latin typeface="JetBrains Mono"/>
              </a:rPr>
              <a:t>TLS 1.3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5486400"/>
            <a:ext cx="21945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900" b="0" i="0">
                <a:solidFill>
                  <a:srgbClr val="475569"/>
                </a:solidFill>
                <a:latin typeface="Inter"/>
              </a:rPr>
              <a:t>HTTPS · validation · no cookie leak</a:t>
            </a:r>
          </a:p>
        </p:txBody>
      </p:sp>
      <p:sp>
        <p:nvSpPr>
          <p:cNvPr id="15" name="Oval 14"/>
          <p:cNvSpPr/>
          <p:nvPr/>
        </p:nvSpPr>
        <p:spPr>
          <a:xfrm>
            <a:off x="3794760" y="3840480"/>
            <a:ext cx="1005840" cy="100584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794760" y="4114800"/>
            <a:ext cx="1005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2600" b="1" i="1">
                <a:solidFill>
                  <a:srgbClr val="2563EB"/>
                </a:solidFill>
                <a:latin typeface="Playfair Display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00400" y="4983480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0F172A"/>
                </a:solidFill>
                <a:latin typeface="Playfair Display"/>
              </a:rPr>
              <a:t>Ingress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00400" y="5257800"/>
            <a:ext cx="21945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850" b="1" i="0">
                <a:solidFill>
                  <a:srgbClr val="10B981"/>
                </a:solidFill>
                <a:latin typeface="JetBrains Mono"/>
              </a:rPr>
              <a:t>WAF + DDoS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00400" y="5486400"/>
            <a:ext cx="21945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900" b="0" i="0">
                <a:solidFill>
                  <a:srgbClr val="475569"/>
                </a:solidFill>
                <a:latin typeface="Inter"/>
              </a:rPr>
              <a:t>Cloudflare · OWASP Top 10</a:t>
            </a:r>
          </a:p>
        </p:txBody>
      </p:sp>
      <p:sp>
        <p:nvSpPr>
          <p:cNvPr id="20" name="Oval 19"/>
          <p:cNvSpPr/>
          <p:nvPr/>
        </p:nvSpPr>
        <p:spPr>
          <a:xfrm>
            <a:off x="6035040" y="3840480"/>
            <a:ext cx="1005840" cy="100584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35040" y="4114800"/>
            <a:ext cx="1005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2600" b="1" i="1">
                <a:solidFill>
                  <a:srgbClr val="2563EB"/>
                </a:solidFill>
                <a:latin typeface="Playfair Display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40680" y="4983480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0F172A"/>
                </a:solidFill>
                <a:latin typeface="Playfair Display"/>
              </a:rPr>
              <a:t>AI processing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40680" y="5257800"/>
            <a:ext cx="21945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850" b="1" i="0">
                <a:solidFill>
                  <a:srgbClr val="10B981"/>
                </a:solidFill>
                <a:latin typeface="JetBrains Mono"/>
              </a:rPr>
              <a:t>VPC · NO TRAINING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40680" y="5486400"/>
            <a:ext cx="21945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900" b="0" i="0">
                <a:solidFill>
                  <a:srgbClr val="475569"/>
                </a:solidFill>
                <a:latin typeface="Inter"/>
              </a:rPr>
              <a:t>Private VPC · no training</a:t>
            </a:r>
          </a:p>
        </p:txBody>
      </p:sp>
      <p:sp>
        <p:nvSpPr>
          <p:cNvPr id="25" name="Oval 24"/>
          <p:cNvSpPr/>
          <p:nvPr/>
        </p:nvSpPr>
        <p:spPr>
          <a:xfrm>
            <a:off x="8275320" y="3840480"/>
            <a:ext cx="1005840" cy="100584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75320" y="4114800"/>
            <a:ext cx="1005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2600" b="1" i="1">
                <a:solidFill>
                  <a:srgbClr val="F59E0B"/>
                </a:solidFill>
                <a:latin typeface="Playfair Display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80960" y="4983480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0F172A"/>
                </a:solidFill>
                <a:latin typeface="Playfair Display"/>
              </a:rPr>
              <a:t>Storage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0960" y="5257800"/>
            <a:ext cx="21945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850" b="1" i="0">
                <a:solidFill>
                  <a:srgbClr val="10B981"/>
                </a:solidFill>
                <a:latin typeface="JetBrains Mono"/>
              </a:rPr>
              <a:t>AES-256 + KMS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486400"/>
            <a:ext cx="21945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900" b="0" i="0">
                <a:solidFill>
                  <a:srgbClr val="475569"/>
                </a:solidFill>
                <a:latin typeface="Inter"/>
              </a:rPr>
              <a:t>Per-tenant keys · field-level encryption</a:t>
            </a:r>
          </a:p>
        </p:txBody>
      </p:sp>
      <p:sp>
        <p:nvSpPr>
          <p:cNvPr id="30" name="Oval 29"/>
          <p:cNvSpPr/>
          <p:nvPr/>
        </p:nvSpPr>
        <p:spPr>
          <a:xfrm>
            <a:off x="10515600" y="3840480"/>
            <a:ext cx="1005840" cy="100584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515600" y="4114800"/>
            <a:ext cx="1005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2600" b="1" i="1">
                <a:solidFill>
                  <a:srgbClr val="10B981"/>
                </a:solidFill>
                <a:latin typeface="Playfair Display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921240" y="4983480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0F172A"/>
                </a:solidFill>
                <a:latin typeface="Playfair Display"/>
              </a:rPr>
              <a:t>Retrieval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921240" y="5257800"/>
            <a:ext cx="21945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850" b="1" i="0">
                <a:solidFill>
                  <a:srgbClr val="10B981"/>
                </a:solidFill>
                <a:latin typeface="JetBrains Mono"/>
              </a:rPr>
              <a:t>RBAC + AUDIT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921240" y="5486400"/>
            <a:ext cx="21945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900" b="0" i="0">
                <a:solidFill>
                  <a:srgbClr val="475569"/>
                </a:solidFill>
                <a:latin typeface="Inter"/>
              </a:rPr>
              <a:t>Role-checked &amp; logged · PII masked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94360" y="6035040"/>
            <a:ext cx="11002975" cy="18288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94360" y="6263640"/>
            <a:ext cx="28346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10B981"/>
                </a:solidFill>
                <a:latin typeface="Playfair Display"/>
              </a:rPr>
              <a:t>84,217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94360" y="6583679"/>
            <a:ext cx="2834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threats blocked (30-day)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429000" y="6263640"/>
            <a:ext cx="28346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B45309"/>
                </a:solidFill>
                <a:latin typeface="Playfair Display"/>
              </a:rPr>
              <a:t>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429000" y="6583679"/>
            <a:ext cx="2834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unauthorized NPI access · lifetime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263640" y="6263640"/>
            <a:ext cx="28346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2563EB"/>
                </a:solidFill>
                <a:latin typeface="Playfair Display"/>
              </a:rPr>
              <a:t>15 min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263640" y="6583679"/>
            <a:ext cx="2834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Sev-1 paging SLA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098280" y="6263640"/>
            <a:ext cx="28346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0F172A"/>
                </a:solidFill>
                <a:latin typeface="Playfair Display"/>
              </a:rPr>
              <a:t>$ 10M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098280" y="6583679"/>
            <a:ext cx="2834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per-incident cyber indemnity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94360" y="6473952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94A3B8"/>
                </a:solidFill>
                <a:latin typeface="Inter"/>
              </a:rPr>
              <a:t>Borrower data flow · 5 layers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768535" y="6473952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1" i="0">
                <a:solidFill>
                  <a:srgbClr val="94A3B8"/>
                </a:solidFill>
                <a:latin typeface="JetBrains Mono"/>
              </a:rPr>
              <a:t>14 / 21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1" i="0">
                <a:solidFill>
                  <a:srgbClr val="94A3B8"/>
                </a:solidFill>
                <a:latin typeface="Inter"/>
              </a:rPr>
              <a:t>BOT2DO  ×  BRAVO FUNDING SOLUTIONS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82535" y="292608"/>
            <a:ext cx="4114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50" b="0" i="1">
                <a:solidFill>
                  <a:srgbClr val="B45309"/>
                </a:solidFill>
                <a:latin typeface="Playfair Display"/>
              </a:rPr>
              <a:t>Answer to Question 04 · Pricing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91440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1" i="0">
                <a:solidFill>
                  <a:srgbClr val="B45309"/>
                </a:solidFill>
                <a:latin typeface="Inter"/>
              </a:rPr>
              <a:t>—  QUESTION 04 · PRICING · MARKET BENCHMARK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234440"/>
            <a:ext cx="112471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 i="0">
                <a:solidFill>
                  <a:srgbClr val="0F172A"/>
                </a:solidFill>
                <a:latin typeface="Playfair Display"/>
              </a:rPr>
              <a:t>A custom, fully-owned platform 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828800"/>
            <a:ext cx="112471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 i="1">
                <a:solidFill>
                  <a:srgbClr val="B45309"/>
                </a:solidFill>
                <a:latin typeface="Playfair Display"/>
              </a:rPr>
              <a:t>for less than a Big-4 proof of concept.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743200"/>
            <a:ext cx="105156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0" i="0">
                <a:solidFill>
                  <a:srgbClr val="475569"/>
                </a:solidFill>
                <a:latin typeface="Inter"/>
              </a:rPr>
              <a:t>Bravo is commissioning a proprietary AI platform — owned outright, zero vendor lock-in. Here is what the same scope costs elsewhere in the market (April 2026).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3320"/>
            <a:ext cx="25603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475569"/>
                </a:solidFill>
                <a:latin typeface="Inter"/>
              </a:rPr>
              <a:t>VENDOR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46120" y="3703320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475569"/>
                </a:solidFill>
                <a:latin typeface="Inter"/>
              </a:rPr>
              <a:t>ONE-TIME BUILD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74920" y="3703320"/>
            <a:ext cx="2103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475569"/>
                </a:solidFill>
                <a:latin typeface="Inter"/>
              </a:rPr>
              <a:t>ANNUAL MAINT.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78040" y="3703320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475569"/>
                </a:solidFill>
                <a:latin typeface="Inter"/>
              </a:rPr>
              <a:t>TIMELINE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41080" y="3703320"/>
            <a:ext cx="1554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00" b="1" i="0">
                <a:solidFill>
                  <a:srgbClr val="475569"/>
                </a:solidFill>
                <a:latin typeface="Inter"/>
              </a:rPr>
              <a:t>OWN CODE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87000" y="3703320"/>
            <a:ext cx="1554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00" b="1" i="0">
                <a:solidFill>
                  <a:srgbClr val="475569"/>
                </a:solidFill>
                <a:latin typeface="Inter"/>
              </a:rPr>
              <a:t>FIT FOR BRAVO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4360" y="3950208"/>
            <a:ext cx="11002975" cy="18288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5800" y="4069079"/>
            <a:ext cx="2560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1" i="0">
                <a:solidFill>
                  <a:srgbClr val="0F172A"/>
                </a:solidFill>
                <a:latin typeface="Inter"/>
              </a:rPr>
              <a:t>Big-4 Consulting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4279392"/>
            <a:ext cx="25603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 i="1">
                <a:solidFill>
                  <a:srgbClr val="94A3B8"/>
                </a:solidFill>
                <a:latin typeface="Inter"/>
              </a:rPr>
              <a:t>· Deloitte · Accenture · McKinsey Digital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46120" y="4114799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75569"/>
                </a:solidFill>
                <a:latin typeface="JetBrains Mono"/>
              </a:rPr>
              <a:t>$1.2M – $3.5M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74920" y="4114799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75569"/>
                </a:solidFill>
                <a:latin typeface="JetBrains Mono"/>
              </a:rPr>
              <a:t>$400K – $900K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78040" y="4114799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75569"/>
                </a:solidFill>
                <a:latin typeface="JetBrains Mono"/>
              </a:rPr>
              <a:t>18-24 mo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41080" y="4114799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000" b="1" i="0">
                <a:solidFill>
                  <a:srgbClr val="F59E0B"/>
                </a:solidFill>
                <a:latin typeface="JetBrains Mono"/>
              </a:rPr>
              <a:t>◐ partial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287000" y="4114799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000" b="1" i="0">
                <a:solidFill>
                  <a:srgbClr val="F43F5E"/>
                </a:solidFill>
                <a:latin typeface="JetBrains Mono"/>
              </a:rPr>
              <a:t>✗ overkill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360" y="4526279"/>
            <a:ext cx="11002975" cy="731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571999"/>
            <a:ext cx="2560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1" i="0">
                <a:solidFill>
                  <a:srgbClr val="0F172A"/>
                </a:solidFill>
                <a:latin typeface="Inter"/>
              </a:rPr>
              <a:t>Mid-size IT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4782312"/>
            <a:ext cx="25603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 i="1">
                <a:solidFill>
                  <a:srgbClr val="94A3B8"/>
                </a:solidFill>
                <a:latin typeface="Inter"/>
              </a:rPr>
              <a:t>· Cognizant · Infosys · Wipro · TCS · EPAM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46120" y="4617719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75569"/>
                </a:solidFill>
                <a:latin typeface="JetBrains Mono"/>
              </a:rPr>
              <a:t>$650K – $1.5M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74920" y="4617719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75569"/>
                </a:solidFill>
                <a:latin typeface="JetBrains Mono"/>
              </a:rPr>
              <a:t>$180K – $450K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78040" y="4617719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75569"/>
                </a:solidFill>
                <a:latin typeface="JetBrains Mono"/>
              </a:rPr>
              <a:t>12-18 mo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641080" y="4617719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000" b="1" i="0">
                <a:solidFill>
                  <a:srgbClr val="10B981"/>
                </a:solidFill>
                <a:latin typeface="JetBrains Mono"/>
              </a:rPr>
              <a:t>✓ yes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287000" y="4617719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000" b="1" i="0">
                <a:solidFill>
                  <a:srgbClr val="F59E0B"/>
                </a:solidFill>
                <a:latin typeface="JetBrains Mono"/>
              </a:rPr>
              <a:t>◐ no CRE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94360" y="5029199"/>
            <a:ext cx="11002975" cy="731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85800" y="5074919"/>
            <a:ext cx="2560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1" i="0">
                <a:solidFill>
                  <a:srgbClr val="0F172A"/>
                </a:solidFill>
                <a:latin typeface="Inter"/>
              </a:rPr>
              <a:t>Boutique fintech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5800" y="5285231"/>
            <a:ext cx="25603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 i="1">
                <a:solidFill>
                  <a:srgbClr val="94A3B8"/>
                </a:solidFill>
                <a:latin typeface="Inter"/>
              </a:rPr>
              <a:t>· Kin+Carta · 10Pearls · Softjourn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246120" y="5120639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75569"/>
                </a:solidFill>
                <a:latin typeface="JetBrains Mono"/>
              </a:rPr>
              <a:t>$400K – $800K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74920" y="5120639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75569"/>
                </a:solidFill>
                <a:latin typeface="JetBrains Mono"/>
              </a:rPr>
              <a:t>$120K – $250K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178040" y="5120639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75569"/>
                </a:solidFill>
                <a:latin typeface="JetBrains Mono"/>
              </a:rPr>
              <a:t>9-14 mo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641080" y="5120639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000" b="1" i="0">
                <a:solidFill>
                  <a:srgbClr val="10B981"/>
                </a:solidFill>
                <a:latin typeface="JetBrains Mono"/>
              </a:rPr>
              <a:t>✓ yes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287000" y="5120639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000" b="1" i="0">
                <a:solidFill>
                  <a:srgbClr val="F59E0B"/>
                </a:solidFill>
                <a:latin typeface="JetBrains Mono"/>
              </a:rPr>
              <a:t>◐ generic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94360" y="5532119"/>
            <a:ext cx="11002975" cy="731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85800" y="5577839"/>
            <a:ext cx="2560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1" i="0">
                <a:solidFill>
                  <a:srgbClr val="0F172A"/>
                </a:solidFill>
                <a:latin typeface="Inter"/>
              </a:rPr>
              <a:t>SaaS licensing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5800" y="5788151"/>
            <a:ext cx="25603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 i="1">
                <a:solidFill>
                  <a:srgbClr val="94A3B8"/>
                </a:solidFill>
                <a:latin typeface="Inter"/>
              </a:rPr>
              <a:t>· nCino · Blend · Ocrolus · Blooma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246120" y="5623559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75569"/>
                </a:solidFill>
                <a:latin typeface="JetBrains Mono"/>
              </a:rPr>
              <a:t>$80K – $300K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074920" y="5623559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75569"/>
                </a:solidFill>
                <a:latin typeface="JetBrains Mono"/>
              </a:rPr>
              <a:t>$100K – $180K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178040" y="5623559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75569"/>
                </a:solidFill>
                <a:latin typeface="JetBrains Mono"/>
              </a:rPr>
              <a:t>6-9 mo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641080" y="5623559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000" b="1" i="0">
                <a:solidFill>
                  <a:srgbClr val="F43F5E"/>
                </a:solidFill>
                <a:latin typeface="JetBrains Mono"/>
              </a:rPr>
              <a:t>✗ rent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287000" y="5623559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000" b="1" i="0">
                <a:solidFill>
                  <a:srgbClr val="F43F5E"/>
                </a:solidFill>
                <a:latin typeface="JetBrains Mono"/>
              </a:rPr>
              <a:t>✗ not CRE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94360" y="6035039"/>
            <a:ext cx="11002975" cy="731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594360" y="6035039"/>
            <a:ext cx="11002975" cy="594360"/>
          </a:xfrm>
          <a:prstGeom prst="rect">
            <a:avLst/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594360" y="6035039"/>
            <a:ext cx="36576" cy="59436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85800" y="6099047"/>
            <a:ext cx="2560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1" i="0">
                <a:solidFill>
                  <a:srgbClr val="0F172A"/>
                </a:solidFill>
                <a:latin typeface="Inter"/>
              </a:rPr>
              <a:t>Bot2Do for Bravo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85800" y="6336791"/>
            <a:ext cx="25603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1" i="0">
                <a:solidFill>
                  <a:srgbClr val="1E40AF"/>
                </a:solidFill>
                <a:latin typeface="Inter"/>
              </a:rPr>
              <a:t>★ RECOMMENDED · purpose-built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246120" y="6172199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i="0">
                <a:solidFill>
                  <a:srgbClr val="1E40AF"/>
                </a:solidFill>
                <a:latin typeface="JetBrains Mono"/>
              </a:rPr>
              <a:t>$ 285,000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074920" y="6172199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i="0">
                <a:solidFill>
                  <a:srgbClr val="1E40AF"/>
                </a:solidFill>
                <a:latin typeface="JetBrains Mono"/>
              </a:rPr>
              <a:t>$ 78,000 / yr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178040" y="6172199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i="0">
                <a:solidFill>
                  <a:srgbClr val="1E40AF"/>
                </a:solidFill>
                <a:latin typeface="JetBrains Mono"/>
              </a:rPr>
              <a:t>4 months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641080" y="6172199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100" b="1" i="0">
                <a:solidFill>
                  <a:srgbClr val="047857"/>
                </a:solidFill>
                <a:latin typeface="JetBrains Mono"/>
              </a:rPr>
              <a:t>✓ 100%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287000" y="6172199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100" b="1" i="0">
                <a:solidFill>
                  <a:srgbClr val="047857"/>
                </a:solidFill>
                <a:latin typeface="JetBrains Mono"/>
              </a:rPr>
              <a:t>✓ purpose-built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94360" y="6263640"/>
            <a:ext cx="11002975" cy="731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868680" y="6382512"/>
            <a:ext cx="6400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 i="1">
                <a:solidFill>
                  <a:srgbClr val="FFFFFF"/>
                </a:solidFill>
                <a:latin typeface="Playfair Display"/>
              </a:rPr>
              <a:t>Bravo pays ~ 78% less than the Big-4 custom build — and owns the code forever.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68680" y="6675120"/>
            <a:ext cx="6400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CBD5E1"/>
                </a:solidFill>
                <a:latin typeface="Inter"/>
              </a:rPr>
              <a:t>Same scope. Same IP ownership. Same SOC 2 / GLBA rigor. No partner overhead.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214055" y="6400800"/>
            <a:ext cx="3200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800" b="1" i="0">
                <a:solidFill>
                  <a:srgbClr val="F59E0B"/>
                </a:solidFill>
                <a:latin typeface="Inter"/>
              </a:rPr>
              <a:t>5-YEAR SAVINGS VS. BIG-4 MIDPOINT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214055" y="658368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2200" b="1" i="1">
                <a:solidFill>
                  <a:srgbClr val="F59E0B"/>
                </a:solidFill>
                <a:latin typeface="Playfair Display"/>
              </a:rPr>
              <a:t>~ $ 2.1M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94360" y="6473952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94A3B8"/>
                </a:solidFill>
                <a:latin typeface="Inter"/>
              </a:rPr>
              <a:t>Pricing · competitive benchmark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9768535" y="6473952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1" i="0">
                <a:solidFill>
                  <a:srgbClr val="94A3B8"/>
                </a:solidFill>
                <a:latin typeface="JetBrains Mono"/>
              </a:rPr>
              <a:t>15 / 21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1" i="0">
                <a:solidFill>
                  <a:srgbClr val="94A3B8"/>
                </a:solidFill>
                <a:latin typeface="Inter"/>
              </a:rPr>
              <a:t>BOT2DO  ×  BRAVO FUNDING SOLUTIONS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82535" y="292608"/>
            <a:ext cx="4114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50" b="0" i="1">
                <a:solidFill>
                  <a:srgbClr val="B45309"/>
                </a:solidFill>
                <a:latin typeface="Playfair Display"/>
              </a:rPr>
              <a:t>One-time build · itemized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91440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1" i="0">
                <a:solidFill>
                  <a:srgbClr val="B45309"/>
                </a:solidFill>
                <a:latin typeface="Inter"/>
              </a:rPr>
              <a:t>—  THE ONE-TIME INVESTMENT · ITEMIZED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234440"/>
            <a:ext cx="112471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0F172A"/>
                </a:solidFill>
                <a:latin typeface="Playfair Display"/>
              </a:rPr>
              <a:t>Every hour, every dollar 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828800"/>
            <a:ext cx="112471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1">
                <a:solidFill>
                  <a:srgbClr val="B45309"/>
                </a:solidFill>
                <a:latin typeface="Playfair Display"/>
              </a:rPr>
              <a:t>itemized upfront.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788920"/>
            <a:ext cx="1051560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0" i="0">
                <a:solidFill>
                  <a:srgbClr val="475569"/>
                </a:solidFill>
                <a:latin typeface="Inter"/>
              </a:rPr>
              <a:t>Fixed-price SOW. 12 workstreams. 1,490 engineering hours. Milestone-based billing. No hidden margin. No change-order surprises.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657600"/>
            <a:ext cx="44805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1" i="0">
                <a:solidFill>
                  <a:srgbClr val="475569"/>
                </a:solidFill>
                <a:latin typeface="Inter"/>
              </a:rPr>
              <a:t>WORKSTREAM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66360" y="3657600"/>
            <a:ext cx="3840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1" i="0">
                <a:solidFill>
                  <a:srgbClr val="475569"/>
                </a:solidFill>
                <a:latin typeface="Inter"/>
              </a:rPr>
              <a:t>DESCRIPTION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98280" y="3657600"/>
            <a:ext cx="8229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850" b="1" i="0">
                <a:solidFill>
                  <a:srgbClr val="475569"/>
                </a:solidFill>
                <a:latin typeface="Inter"/>
              </a:rPr>
              <a:t>HOURS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21240" y="3657600"/>
            <a:ext cx="8229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850" b="1" i="0">
                <a:solidFill>
                  <a:srgbClr val="475569"/>
                </a:solidFill>
                <a:latin typeface="Inter"/>
              </a:rPr>
              <a:t>RATE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44200" y="3657600"/>
            <a:ext cx="914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850" b="1" i="0">
                <a:solidFill>
                  <a:srgbClr val="475569"/>
                </a:solidFill>
                <a:latin typeface="Inter"/>
              </a:rPr>
              <a:t>SUBTOTAL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94360" y="3895344"/>
            <a:ext cx="11002975" cy="13716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3959352"/>
            <a:ext cx="44805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0F172A"/>
                </a:solidFill>
                <a:latin typeface="Inter"/>
              </a:rPr>
              <a:t>01 · Discovery &amp; architecture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66360" y="3959352"/>
            <a:ext cx="38404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475569"/>
                </a:solidFill>
                <a:latin typeface="Inter"/>
              </a:rPr>
              <a:t>Workflow mapping · architecture · tech stack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98280" y="3959352"/>
            <a:ext cx="8229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i="0">
                <a:solidFill>
                  <a:srgbClr val="475569"/>
                </a:solidFill>
                <a:latin typeface="JetBrains Mono"/>
              </a:rPr>
              <a:t>80 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921240" y="3959352"/>
            <a:ext cx="8229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i="0">
                <a:solidFill>
                  <a:srgbClr val="475569"/>
                </a:solidFill>
                <a:latin typeface="JetBrains Mono"/>
              </a:rPr>
              <a:t>$ 175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744200" y="3959352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1" i="0">
                <a:solidFill>
                  <a:srgbClr val="0F172A"/>
                </a:solidFill>
                <a:latin typeface="JetBrains Mono"/>
              </a:rPr>
              <a:t>$ 14,000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4187952"/>
            <a:ext cx="44805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0F172A"/>
                </a:solidFill>
                <a:latin typeface="Inter"/>
              </a:rPr>
              <a:t>02 · AI Loan Concierge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66360" y="4187952"/>
            <a:ext cx="38404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475569"/>
                </a:solidFill>
                <a:latin typeface="Inter"/>
              </a:rPr>
              <a:t>NLP chatbot · qualification · calendar · website embed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98280" y="4187952"/>
            <a:ext cx="8229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i="0">
                <a:solidFill>
                  <a:srgbClr val="475569"/>
                </a:solidFill>
                <a:latin typeface="JetBrains Mono"/>
              </a:rPr>
              <a:t>120 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21240" y="4187952"/>
            <a:ext cx="8229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i="0">
                <a:solidFill>
                  <a:srgbClr val="475569"/>
                </a:solidFill>
                <a:latin typeface="JetBrains Mono"/>
              </a:rPr>
              <a:t>$ 160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744200" y="4187952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1" i="0">
                <a:solidFill>
                  <a:srgbClr val="0F172A"/>
                </a:solidFill>
                <a:latin typeface="JetBrains Mono"/>
              </a:rPr>
              <a:t>$ 19,200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4416552"/>
            <a:ext cx="44805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0F172A"/>
                </a:solidFill>
                <a:latin typeface="Inter"/>
              </a:rPr>
              <a:t>03 · Smart Application Portal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166360" y="4416552"/>
            <a:ext cx="38404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475569"/>
                </a:solidFill>
                <a:latin typeface="Inter"/>
              </a:rPr>
              <a:t>5 product flows · conditional logic · e-sign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98280" y="4416552"/>
            <a:ext cx="8229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i="0">
                <a:solidFill>
                  <a:srgbClr val="475569"/>
                </a:solidFill>
                <a:latin typeface="JetBrains Mono"/>
              </a:rPr>
              <a:t>160 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921240" y="4416552"/>
            <a:ext cx="8229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i="0">
                <a:solidFill>
                  <a:srgbClr val="475569"/>
                </a:solidFill>
                <a:latin typeface="JetBrains Mono"/>
              </a:rPr>
              <a:t>$ 160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44200" y="4416552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1" i="0">
                <a:solidFill>
                  <a:srgbClr val="0F172A"/>
                </a:solidFill>
                <a:latin typeface="JetBrains Mono"/>
              </a:rPr>
              <a:t>$ 25,600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5800" y="4645152"/>
            <a:ext cx="44805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0F172A"/>
                </a:solidFill>
                <a:latin typeface="Inter"/>
              </a:rPr>
              <a:t>04 · Document AI customization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166360" y="4645152"/>
            <a:ext cx="38404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475569"/>
                </a:solidFill>
                <a:latin typeface="Inter"/>
              </a:rPr>
              <a:t>Fine-tune 18 CRE doc types · pipeline · HITL review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098280" y="4645152"/>
            <a:ext cx="8229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i="0">
                <a:solidFill>
                  <a:srgbClr val="475569"/>
                </a:solidFill>
                <a:latin typeface="JetBrains Mono"/>
              </a:rPr>
              <a:t>180 h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921240" y="4645152"/>
            <a:ext cx="8229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i="0">
                <a:solidFill>
                  <a:srgbClr val="475569"/>
                </a:solidFill>
                <a:latin typeface="JetBrains Mono"/>
              </a:rPr>
              <a:t>$ 210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744200" y="4645152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1" i="0">
                <a:solidFill>
                  <a:srgbClr val="0F172A"/>
                </a:solidFill>
                <a:latin typeface="JetBrains Mono"/>
              </a:rPr>
              <a:t>$ 37,800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94360" y="4855464"/>
            <a:ext cx="11002975" cy="237744"/>
          </a:xfrm>
          <a:prstGeom prst="rect">
            <a:avLst/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94360" y="4855464"/>
            <a:ext cx="36576" cy="23774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85800" y="4873752"/>
            <a:ext cx="44805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1" i="0">
                <a:solidFill>
                  <a:srgbClr val="1E40AF"/>
                </a:solidFill>
                <a:latin typeface="Inter"/>
              </a:rPr>
              <a:t>05 · End-to-end underwriting engine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166360" y="4873752"/>
            <a:ext cx="38404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475569"/>
                </a:solidFill>
                <a:latin typeface="Inter"/>
              </a:rPr>
              <a:t>8-stage workflow · 48 rules · DSCR/LTV/stress · decisions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098280" y="4873752"/>
            <a:ext cx="8229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i="0">
                <a:solidFill>
                  <a:srgbClr val="475569"/>
                </a:solidFill>
                <a:latin typeface="JetBrains Mono"/>
              </a:rPr>
              <a:t>220 h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921240" y="4873752"/>
            <a:ext cx="8229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i="0">
                <a:solidFill>
                  <a:srgbClr val="475569"/>
                </a:solidFill>
                <a:latin typeface="JetBrains Mono"/>
              </a:rPr>
              <a:t>$ 210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744200" y="4873752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1" i="0">
                <a:solidFill>
                  <a:srgbClr val="1E40AF"/>
                </a:solidFill>
                <a:latin typeface="JetBrains Mono"/>
              </a:rPr>
              <a:t>$ 46,200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85800" y="5102352"/>
            <a:ext cx="44805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0F172A"/>
                </a:solidFill>
                <a:latin typeface="Inter"/>
              </a:rPr>
              <a:t>06 · Lender Bidding Engine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166360" y="5102352"/>
            <a:ext cx="38404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475569"/>
                </a:solidFill>
                <a:latin typeface="Inter"/>
              </a:rPr>
              <a:t>Network onboarding · ML matching · parallel orchestration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098280" y="5102352"/>
            <a:ext cx="8229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i="0">
                <a:solidFill>
                  <a:srgbClr val="475569"/>
                </a:solidFill>
                <a:latin typeface="JetBrains Mono"/>
              </a:rPr>
              <a:t>140 h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921240" y="5102352"/>
            <a:ext cx="8229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i="0">
                <a:solidFill>
                  <a:srgbClr val="475569"/>
                </a:solidFill>
                <a:latin typeface="JetBrains Mono"/>
              </a:rPr>
              <a:t>$ 180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744200" y="5102352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1" i="0">
                <a:solidFill>
                  <a:srgbClr val="0F172A"/>
                </a:solidFill>
                <a:latin typeface="JetBrains Mono"/>
              </a:rPr>
              <a:t>$ 25,200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85800" y="5330952"/>
            <a:ext cx="44805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0F172A"/>
                </a:solidFill>
                <a:latin typeface="Inter"/>
              </a:rPr>
              <a:t>07 · Risk &amp; Pricing Analytics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166360" y="5330952"/>
            <a:ext cx="38404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475569"/>
                </a:solidFill>
                <a:latin typeface="Inter"/>
              </a:rPr>
              <a:t>Cap rates · SBA · fraud · pricing rec engine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098280" y="5330952"/>
            <a:ext cx="8229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i="0">
                <a:solidFill>
                  <a:srgbClr val="475569"/>
                </a:solidFill>
                <a:latin typeface="JetBrains Mono"/>
              </a:rPr>
              <a:t>100 h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921240" y="5330952"/>
            <a:ext cx="8229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i="0">
                <a:solidFill>
                  <a:srgbClr val="475569"/>
                </a:solidFill>
                <a:latin typeface="JetBrains Mono"/>
              </a:rPr>
              <a:t>$ 200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744200" y="5330952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1" i="0">
                <a:solidFill>
                  <a:srgbClr val="0F172A"/>
                </a:solidFill>
                <a:latin typeface="JetBrains Mono"/>
              </a:rPr>
              <a:t>$ 20,000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85800" y="5559552"/>
            <a:ext cx="44805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0F172A"/>
                </a:solidFill>
                <a:latin typeface="Inter"/>
              </a:rPr>
              <a:t>08 · Operations Command Center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166360" y="5559552"/>
            <a:ext cx="38404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475569"/>
                </a:solidFill>
                <a:latin typeface="Inter"/>
              </a:rPr>
              <a:t>Dashboards · pipeline · funnel · AI feed · exports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098280" y="5559552"/>
            <a:ext cx="8229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i="0">
                <a:solidFill>
                  <a:srgbClr val="475569"/>
                </a:solidFill>
                <a:latin typeface="JetBrains Mono"/>
              </a:rPr>
              <a:t>90 h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921240" y="5559552"/>
            <a:ext cx="8229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i="0">
                <a:solidFill>
                  <a:srgbClr val="475569"/>
                </a:solidFill>
                <a:latin typeface="JetBrains Mono"/>
              </a:rPr>
              <a:t>$ 160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744200" y="5559552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1" i="0">
                <a:solidFill>
                  <a:srgbClr val="0F172A"/>
                </a:solidFill>
                <a:latin typeface="JetBrains Mono"/>
              </a:rPr>
              <a:t>$ 14,400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85800" y="5788152"/>
            <a:ext cx="44805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0F172A"/>
                </a:solidFill>
                <a:latin typeface="Inter"/>
              </a:rPr>
              <a:t>09 · Borrower Mobile App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166360" y="5788152"/>
            <a:ext cx="38404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475569"/>
                </a:solidFill>
                <a:latin typeface="Inter"/>
              </a:rPr>
              <a:t>iOS + Android (React Native) · App Store submission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098280" y="5788152"/>
            <a:ext cx="8229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i="0">
                <a:solidFill>
                  <a:srgbClr val="475569"/>
                </a:solidFill>
                <a:latin typeface="JetBrains Mono"/>
              </a:rPr>
              <a:t>160 h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921240" y="5788152"/>
            <a:ext cx="8229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i="0">
                <a:solidFill>
                  <a:srgbClr val="475569"/>
                </a:solidFill>
                <a:latin typeface="JetBrains Mono"/>
              </a:rPr>
              <a:t>$ 160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744200" y="5788152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1" i="0">
                <a:solidFill>
                  <a:srgbClr val="0F172A"/>
                </a:solidFill>
                <a:latin typeface="JetBrains Mono"/>
              </a:rPr>
              <a:t>$ 25,600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85800" y="6016752"/>
            <a:ext cx="44805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0F172A"/>
                </a:solidFill>
                <a:latin typeface="Inter"/>
              </a:rPr>
              <a:t>10 · Security &amp; compliance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166360" y="6016752"/>
            <a:ext cx="38404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475569"/>
                </a:solidFill>
                <a:latin typeface="Inter"/>
              </a:rPr>
              <a:t>SOC 2 · GLBA · AES-256 · RBAC · audit · pen test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098280" y="6016752"/>
            <a:ext cx="8229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i="0">
                <a:solidFill>
                  <a:srgbClr val="475569"/>
                </a:solidFill>
                <a:latin typeface="JetBrains Mono"/>
              </a:rPr>
              <a:t>80 h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921240" y="6016752"/>
            <a:ext cx="8229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i="0">
                <a:solidFill>
                  <a:srgbClr val="475569"/>
                </a:solidFill>
                <a:latin typeface="JetBrains Mono"/>
              </a:rPr>
              <a:t>$ 200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0744200" y="6016752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1" i="0">
                <a:solidFill>
                  <a:srgbClr val="0F172A"/>
                </a:solidFill>
                <a:latin typeface="JetBrains Mono"/>
              </a:rPr>
              <a:t>$ 16,000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85800" y="6245352"/>
            <a:ext cx="44805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0F172A"/>
                </a:solidFill>
                <a:latin typeface="Inter"/>
              </a:rPr>
              <a:t>11 · Third-party integrations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166360" y="6245352"/>
            <a:ext cx="38404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475569"/>
                </a:solidFill>
                <a:latin typeface="Inter"/>
              </a:rPr>
              <a:t>Plaid · Onfido · Equifax · DocuSign · Twilio · Textract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9098280" y="6245352"/>
            <a:ext cx="8229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i="0">
                <a:solidFill>
                  <a:srgbClr val="475569"/>
                </a:solidFill>
                <a:latin typeface="JetBrains Mono"/>
              </a:rPr>
              <a:t>100 h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9921240" y="6245352"/>
            <a:ext cx="8229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i="0">
                <a:solidFill>
                  <a:srgbClr val="475569"/>
                </a:solidFill>
                <a:latin typeface="JetBrains Mono"/>
              </a:rPr>
              <a:t>$ 160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0744200" y="6245352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1" i="0">
                <a:solidFill>
                  <a:srgbClr val="0F172A"/>
                </a:solidFill>
                <a:latin typeface="JetBrains Mono"/>
              </a:rPr>
              <a:t>$ 16,000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85800" y="6473952"/>
            <a:ext cx="44805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0F172A"/>
                </a:solidFill>
                <a:latin typeface="Inter"/>
              </a:rPr>
              <a:t>12 · Training, docs, PM &amp; handover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166360" y="6473952"/>
            <a:ext cx="38404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475569"/>
                </a:solidFill>
                <a:latin typeface="Inter"/>
              </a:rPr>
              <a:t>Hypercare · source-code handover · 6% PM overhead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098280" y="6473952"/>
            <a:ext cx="8229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i="0">
                <a:solidFill>
                  <a:srgbClr val="475569"/>
                </a:solidFill>
                <a:latin typeface="JetBrains Mono"/>
              </a:rPr>
              <a:t>60 h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9921240" y="6473952"/>
            <a:ext cx="8229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i="0">
                <a:solidFill>
                  <a:srgbClr val="475569"/>
                </a:solidFill>
                <a:latin typeface="JetBrains Mono"/>
              </a:rPr>
              <a:t>$ 150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0744200" y="6473952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1" i="0">
                <a:solidFill>
                  <a:srgbClr val="0F172A"/>
                </a:solidFill>
                <a:latin typeface="JetBrains Mono"/>
              </a:rPr>
              <a:t>$ 25,000</a:t>
            </a:r>
          </a:p>
        </p:txBody>
      </p:sp>
      <p:sp>
        <p:nvSpPr>
          <p:cNvPr id="77" name="Rectangle 76"/>
          <p:cNvSpPr/>
          <p:nvPr/>
        </p:nvSpPr>
        <p:spPr>
          <a:xfrm>
            <a:off x="594360" y="6748272"/>
            <a:ext cx="11002975" cy="4572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685800" y="6821424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FFFFFF"/>
                </a:solidFill>
                <a:latin typeface="Playfair Display"/>
              </a:rPr>
              <a:t>TOTAL · ONE-TIME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5166360" y="6867144"/>
            <a:ext cx="3840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CBD5E1"/>
                </a:solidFill>
                <a:latin typeface="Inter"/>
              </a:rPr>
              <a:t>1,490 engineering hours · blended $ 186 / h · 4-month fixed-price build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10744200" y="6803136"/>
            <a:ext cx="914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2000" b="1" i="1">
                <a:solidFill>
                  <a:srgbClr val="F59E0B"/>
                </a:solidFill>
                <a:latin typeface="Playfair Display"/>
              </a:rPr>
              <a:t>$ 285,000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594360" y="6473952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94A3B8"/>
                </a:solidFill>
                <a:latin typeface="Inter"/>
              </a:rPr>
              <a:t>One-time build · 12 workstreams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9768535" y="6473952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1" i="0">
                <a:solidFill>
                  <a:srgbClr val="94A3B8"/>
                </a:solidFill>
                <a:latin typeface="JetBrains Mono"/>
              </a:rPr>
              <a:t>16 / 21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1" i="0">
                <a:solidFill>
                  <a:srgbClr val="94A3B8"/>
                </a:solidFill>
                <a:latin typeface="Inter"/>
              </a:rPr>
              <a:t>BOT2DO  ×  BRAVO FUNDING SOLUTIONS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82535" y="292608"/>
            <a:ext cx="4114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50" b="0" i="1">
                <a:solidFill>
                  <a:srgbClr val="B45309"/>
                </a:solidFill>
                <a:latin typeface="Playfair Display"/>
              </a:rPr>
              <a:t>Annual maintenance &amp; TCO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91440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1" i="0">
                <a:solidFill>
                  <a:srgbClr val="B45309"/>
                </a:solidFill>
                <a:latin typeface="Inter"/>
              </a:rPr>
              <a:t>—  ANNUAL MAINTENANCE &amp; 5-YEAR TCO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234440"/>
            <a:ext cx="112471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0F172A"/>
                </a:solidFill>
                <a:latin typeface="Playfair Display"/>
              </a:rPr>
              <a:t>$ 78,000 / yr, all-in.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828800"/>
            <a:ext cx="112471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1">
                <a:solidFill>
                  <a:srgbClr val="B45309"/>
                </a:solidFill>
                <a:latin typeface="Playfair Display"/>
              </a:rPr>
              <a:t>$ 597K over 5 years.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788920"/>
            <a:ext cx="105156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50" b="0" i="0">
                <a:solidFill>
                  <a:srgbClr val="475569"/>
                </a:solidFill>
                <a:latin typeface="Inter"/>
              </a:rPr>
              <a:t>Everything after go-live: hosting, AI costs, 3rd-party APIs, security audits, support, bug fixes, model retraining. One invoice. Capped annual escalation.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3657600"/>
            <a:ext cx="5486400" cy="306324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40080" y="3657600"/>
            <a:ext cx="5394960" cy="36576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794760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B45309"/>
                </a:solidFill>
                <a:latin typeface="Inter"/>
              </a:rPr>
              <a:t>ANNUAL MAINTENANCE · ALL-INCLUSIVE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023360"/>
            <a:ext cx="49377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12-mo renewable · capped 5% / yr escalation after year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4297680"/>
            <a:ext cx="32918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1" i="0">
                <a:solidFill>
                  <a:srgbClr val="0F172A"/>
                </a:solidFill>
                <a:latin typeface="Inter"/>
              </a:rPr>
              <a:t>AWS cloud hosting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4498848"/>
            <a:ext cx="3291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475569"/>
                </a:solidFill>
                <a:latin typeface="JetBrains Mono"/>
              </a:rPr>
              <a:t>multi-region · 24/7 · DR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00600" y="438912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50" b="1" i="0">
                <a:solidFill>
                  <a:srgbClr val="0F172A"/>
                </a:solidFill>
                <a:latin typeface="JetBrains Mono"/>
              </a:rPr>
              <a:t>$ 18,000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68680" y="4709160"/>
            <a:ext cx="5029200" cy="731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8680" y="4572000"/>
            <a:ext cx="32918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1" i="0">
                <a:solidFill>
                  <a:srgbClr val="0F172A"/>
                </a:solidFill>
                <a:latin typeface="Inter"/>
              </a:rPr>
              <a:t>AI &amp; ML API costs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4773168"/>
            <a:ext cx="3291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475569"/>
                </a:solidFill>
                <a:latin typeface="JetBrains Mono"/>
              </a:rPr>
              <a:t>OpenAI · Anthropic · Textract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00600" y="466344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50" b="1" i="0">
                <a:solidFill>
                  <a:srgbClr val="0F172A"/>
                </a:solidFill>
                <a:latin typeface="JetBrains Mono"/>
              </a:rPr>
              <a:t>$ 14,400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68680" y="4983480"/>
            <a:ext cx="5029200" cy="731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68680" y="4846320"/>
            <a:ext cx="32918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1" i="0">
                <a:solidFill>
                  <a:srgbClr val="0F172A"/>
                </a:solidFill>
                <a:latin typeface="Inter"/>
              </a:rPr>
              <a:t>Third-party APIs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8680" y="5047488"/>
            <a:ext cx="3291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475569"/>
                </a:solidFill>
                <a:latin typeface="JetBrains Mono"/>
              </a:rPr>
              <a:t>Plaid · Onfido · Equifax · DocuSign · Twilio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00600" y="4937759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50" b="1" i="0">
                <a:solidFill>
                  <a:srgbClr val="0F172A"/>
                </a:solidFill>
                <a:latin typeface="JetBrains Mono"/>
              </a:rPr>
              <a:t>$ 12,000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68680" y="5257800"/>
            <a:ext cx="5029200" cy="731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8680" y="5120640"/>
            <a:ext cx="32918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1" i="0">
                <a:solidFill>
                  <a:srgbClr val="0F172A"/>
                </a:solidFill>
                <a:latin typeface="Inter"/>
              </a:rPr>
              <a:t>Annual pen test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8680" y="5321807"/>
            <a:ext cx="3291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475569"/>
                </a:solidFill>
                <a:latin typeface="JetBrains Mono"/>
              </a:rPr>
              <a:t>Bishop Fox · external red-team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800600" y="5212079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50" b="1" i="0">
                <a:solidFill>
                  <a:srgbClr val="0F172A"/>
                </a:solidFill>
                <a:latin typeface="JetBrains Mono"/>
              </a:rPr>
              <a:t>$ 8,000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68680" y="5532120"/>
            <a:ext cx="5029200" cy="731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68680" y="5394959"/>
            <a:ext cx="32918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1" i="0">
                <a:solidFill>
                  <a:srgbClr val="0F172A"/>
                </a:solidFill>
                <a:latin typeface="Inter"/>
              </a:rPr>
              <a:t>SOC 2 Type II renewal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8680" y="5596127"/>
            <a:ext cx="3291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475569"/>
                </a:solidFill>
                <a:latin typeface="JetBrains Mono"/>
              </a:rPr>
              <a:t>Independent audit + reports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800600" y="5486399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50" b="1" i="0">
                <a:solidFill>
                  <a:srgbClr val="0F172A"/>
                </a:solidFill>
                <a:latin typeface="JetBrains Mono"/>
              </a:rPr>
              <a:t>$ 5,500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68680" y="5806440"/>
            <a:ext cx="5029200" cy="731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68680" y="5669279"/>
            <a:ext cx="32918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1" i="0">
                <a:solidFill>
                  <a:srgbClr val="0F172A"/>
                </a:solidFill>
                <a:latin typeface="Inter"/>
              </a:rPr>
              <a:t>Customer success + 24/5 support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68680" y="5870447"/>
            <a:ext cx="3291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475569"/>
                </a:solidFill>
                <a:latin typeface="JetBrains Mono"/>
              </a:rPr>
              <a:t>Named CS lead · response SLAs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800600" y="5760719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50" b="1" i="0">
                <a:solidFill>
                  <a:srgbClr val="0F172A"/>
                </a:solidFill>
                <a:latin typeface="JetBrains Mono"/>
              </a:rPr>
              <a:t>$ 10,000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68680" y="6080759"/>
            <a:ext cx="5029200" cy="731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68680" y="5943599"/>
            <a:ext cx="32918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1" i="0">
                <a:solidFill>
                  <a:srgbClr val="0F172A"/>
                </a:solidFill>
                <a:latin typeface="Inter"/>
              </a:rPr>
              <a:t>Bug fixes + minor improvements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68680" y="6144767"/>
            <a:ext cx="3291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475569"/>
                </a:solidFill>
                <a:latin typeface="JetBrains Mono"/>
              </a:rPr>
              <a:t>~40 hrs / mo included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800600" y="6035039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50" b="1" i="0">
                <a:solidFill>
                  <a:srgbClr val="0F172A"/>
                </a:solidFill>
                <a:latin typeface="JetBrains Mono"/>
              </a:rPr>
              <a:t>$ 6,000</a:t>
            </a:r>
          </a:p>
        </p:txBody>
      </p:sp>
      <p:sp>
        <p:nvSpPr>
          <p:cNvPr id="40" name="Rectangle 39"/>
          <p:cNvSpPr/>
          <p:nvPr/>
        </p:nvSpPr>
        <p:spPr>
          <a:xfrm>
            <a:off x="868680" y="6355079"/>
            <a:ext cx="5029200" cy="731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68680" y="6217919"/>
            <a:ext cx="32918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1" i="0">
                <a:solidFill>
                  <a:srgbClr val="0F172A"/>
                </a:solidFill>
                <a:latin typeface="Inter"/>
              </a:rPr>
              <a:t>Model retraining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68680" y="6419087"/>
            <a:ext cx="3291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475569"/>
                </a:solidFill>
                <a:latin typeface="JetBrains Mono"/>
              </a:rPr>
              <a:t>Doc AI re-tuning quarterly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800600" y="6309359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50" b="1" i="0">
                <a:solidFill>
                  <a:srgbClr val="0F172A"/>
                </a:solidFill>
                <a:latin typeface="JetBrains Mono"/>
              </a:rPr>
              <a:t>$ 4,100</a:t>
            </a:r>
          </a:p>
        </p:txBody>
      </p:sp>
      <p:sp>
        <p:nvSpPr>
          <p:cNvPr id="44" name="Rectangle 43"/>
          <p:cNvSpPr/>
          <p:nvPr/>
        </p:nvSpPr>
        <p:spPr>
          <a:xfrm>
            <a:off x="868680" y="6629399"/>
            <a:ext cx="5029200" cy="731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594360" y="6492240"/>
            <a:ext cx="5486400" cy="2286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68680" y="6528816"/>
            <a:ext cx="2743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i="0">
                <a:solidFill>
                  <a:srgbClr val="0F172A"/>
                </a:solidFill>
                <a:latin typeface="Playfair Display"/>
              </a:rPr>
              <a:t>Annual all-in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257800" y="6510528"/>
            <a:ext cx="7315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300" b="1" i="1">
                <a:solidFill>
                  <a:srgbClr val="0F172A"/>
                </a:solidFill>
                <a:latin typeface="Playfair Display"/>
              </a:rPr>
              <a:t>$ 78,000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263640" y="3657600"/>
            <a:ext cx="5577840" cy="3063240"/>
          </a:xfrm>
          <a:prstGeom prst="roundRect">
            <a:avLst>
              <a:gd name="adj" fmla="val 3000"/>
            </a:avLst>
          </a:prstGeom>
          <a:solidFill>
            <a:srgbClr val="0F172A"/>
          </a:solidFill>
          <a:ln w="7620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446520" y="3794760"/>
            <a:ext cx="52120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F59E0B"/>
                </a:solidFill>
                <a:latin typeface="Inter"/>
              </a:rPr>
              <a:t>5-YEAR TCO · SAME SCOPE · VS MARKET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446520" y="4023360"/>
            <a:ext cx="52120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CBD5E1"/>
                </a:solidFill>
                <a:latin typeface="Inter"/>
              </a:rPr>
              <a:t>Build + 4 yrs maintenance · category midpoint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446520" y="4434840"/>
            <a:ext cx="2743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 i="0">
                <a:solidFill>
                  <a:srgbClr val="FFFFFF"/>
                </a:solidFill>
                <a:latin typeface="Inter"/>
              </a:rPr>
              <a:t>Big-4 Consulting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835640" y="443484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1" i="0">
                <a:solidFill>
                  <a:srgbClr val="FFFFFF"/>
                </a:solidFill>
                <a:latin typeface="JetBrains Mono"/>
              </a:rPr>
              <a:t>$ 4.95M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446520" y="4672583"/>
            <a:ext cx="5212080" cy="128016"/>
          </a:xfrm>
          <a:prstGeom prst="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6446520" y="4672583"/>
            <a:ext cx="5212080" cy="128016"/>
          </a:xfrm>
          <a:prstGeom prst="rect">
            <a:avLst/>
          </a:prstGeom>
          <a:solidFill>
            <a:srgbClr val="0C1E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6446520" y="4873752"/>
            <a:ext cx="2743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 i="0">
                <a:solidFill>
                  <a:srgbClr val="FFFFFF"/>
                </a:solidFill>
                <a:latin typeface="Inter"/>
              </a:rPr>
              <a:t>Mid-size IT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835640" y="4873752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1" i="0">
                <a:solidFill>
                  <a:srgbClr val="FFFFFF"/>
                </a:solidFill>
                <a:latin typeface="JetBrains Mono"/>
              </a:rPr>
              <a:t>$ 2.34M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446520" y="5111496"/>
            <a:ext cx="5212080" cy="128016"/>
          </a:xfrm>
          <a:prstGeom prst="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6446520" y="5111496"/>
            <a:ext cx="2449677" cy="128016"/>
          </a:xfrm>
          <a:prstGeom prst="rect">
            <a:avLst/>
          </a:prstGeom>
          <a:solidFill>
            <a:srgbClr val="2D37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446520" y="5312664"/>
            <a:ext cx="2743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 i="0">
                <a:solidFill>
                  <a:srgbClr val="FFFFFF"/>
                </a:solidFill>
                <a:latin typeface="Inter"/>
              </a:rPr>
              <a:t>Boutique fintech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835640" y="5312664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1" i="0">
                <a:solidFill>
                  <a:srgbClr val="FFFFFF"/>
                </a:solidFill>
                <a:latin typeface="JetBrains Mono"/>
              </a:rPr>
              <a:t>$ 1.34M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446520" y="5550408"/>
            <a:ext cx="5212080" cy="128016"/>
          </a:xfrm>
          <a:prstGeom prst="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6446520" y="5550408"/>
            <a:ext cx="1407261" cy="128016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446520" y="5751576"/>
            <a:ext cx="2743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 i="0">
                <a:solidFill>
                  <a:srgbClr val="FFFFFF"/>
                </a:solidFill>
                <a:latin typeface="Inter"/>
              </a:rPr>
              <a:t>SaaS licensing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0835640" y="5751576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1" i="0">
                <a:solidFill>
                  <a:srgbClr val="FFFFFF"/>
                </a:solidFill>
                <a:latin typeface="JetBrains Mono"/>
              </a:rPr>
              <a:t>$ 890K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446520" y="5989320"/>
            <a:ext cx="5212080" cy="128016"/>
          </a:xfrm>
          <a:prstGeom prst="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6446520" y="5989320"/>
            <a:ext cx="938174" cy="128016"/>
          </a:xfrm>
          <a:prstGeom prst="rect">
            <a:avLst/>
          </a:prstGeom>
          <a:solidFill>
            <a:srgbClr val="4755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6446520" y="6190488"/>
            <a:ext cx="2743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i="0">
                <a:solidFill>
                  <a:srgbClr val="F59E0B"/>
                </a:solidFill>
                <a:latin typeface="Inter"/>
              </a:rPr>
              <a:t>Bot2Do ★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0835640" y="6190488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1" i="0">
                <a:solidFill>
                  <a:srgbClr val="F59E0B"/>
                </a:solidFill>
                <a:latin typeface="JetBrains Mono"/>
              </a:rPr>
              <a:t>$ 597K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446520" y="6428232"/>
            <a:ext cx="5212080" cy="128016"/>
          </a:xfrm>
          <a:prstGeom prst="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6446520" y="6428232"/>
            <a:ext cx="625449" cy="128016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6446520" y="6446520"/>
            <a:ext cx="5212080" cy="2286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6446520" y="6473952"/>
            <a:ext cx="5212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850" b="1" i="0">
                <a:solidFill>
                  <a:srgbClr val="1A1100"/>
                </a:solidFill>
                <a:latin typeface="Inter"/>
              </a:rPr>
              <a:t>BRAVO'S 5-YEAR SAVINGS VS BIG-4: ~ $ 4.35M · AND BRAVO OWNS THE CODE.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94360" y="6473952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94A3B8"/>
                </a:solidFill>
                <a:latin typeface="Inter"/>
              </a:rPr>
              <a:t>Annual maintenance + 5-year TCO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768535" y="6473952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1" i="0">
                <a:solidFill>
                  <a:srgbClr val="94A3B8"/>
                </a:solidFill>
                <a:latin typeface="JetBrains Mono"/>
              </a:rPr>
              <a:t>17 / 21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1" i="0">
                <a:solidFill>
                  <a:srgbClr val="94A3B8"/>
                </a:solidFill>
                <a:latin typeface="Inter"/>
              </a:rPr>
              <a:t>BOT2DO  ×  BRAVO FUNDING SOLUTIONS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82535" y="292608"/>
            <a:ext cx="4114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50" b="0" i="1">
                <a:solidFill>
                  <a:srgbClr val="B45309"/>
                </a:solidFill>
                <a:latin typeface="Playfair Display"/>
              </a:rPr>
              <a:t>Four contractual guarantees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91440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1" i="0">
                <a:solidFill>
                  <a:srgbClr val="B45309"/>
                </a:solidFill>
                <a:latin typeface="Inter"/>
              </a:rPr>
              <a:t>—  IN WRITING · FOUR GUARANTEES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234440"/>
            <a:ext cx="112471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 i="0">
                <a:solidFill>
                  <a:srgbClr val="0F172A"/>
                </a:solidFill>
                <a:latin typeface="Playfair Display"/>
              </a:rPr>
              <a:t>Four guarantees Raymond should expect 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828800"/>
            <a:ext cx="112471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 i="1">
                <a:solidFill>
                  <a:srgbClr val="B45309"/>
                </a:solidFill>
                <a:latin typeface="Playfair Display"/>
              </a:rPr>
              <a:t>in writing.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743200"/>
            <a:ext cx="105156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50" b="0" i="0">
                <a:solidFill>
                  <a:srgbClr val="475569"/>
                </a:solidFill>
                <a:latin typeface="Inter"/>
              </a:rPr>
              <a:t>These aren't talking points. Every one goes into the signed MSA. If any one fails, Bravo can walk.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3657600"/>
            <a:ext cx="5440680" cy="141732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40080" y="3657600"/>
            <a:ext cx="5349240" cy="36576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4048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 i="1">
                <a:solidFill>
                  <a:srgbClr val="B45309"/>
                </a:solidFill>
                <a:latin typeface="Playfair Display"/>
              </a:rPr>
              <a:t>01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965960" y="3886200"/>
            <a:ext cx="1440180" cy="256032"/>
          </a:xfrm>
          <a:prstGeom prst="roundRect">
            <a:avLst>
              <a:gd name="adj" fmla="val 50000"/>
            </a:avLst>
          </a:prstGeom>
          <a:solidFill>
            <a:srgbClr val="FFF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9144" bIns="9144"/>
          <a:lstStyle/>
          <a:p>
            <a:pPr algn="ctr"/>
            <a:r>
              <a:rPr sz="800" b="1">
                <a:solidFill>
                  <a:srgbClr val="B45309"/>
                </a:solidFill>
                <a:latin typeface="Inter"/>
              </a:rPr>
              <a:t>FIXED-PRICE GUARANTEE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65960" y="4160520"/>
            <a:ext cx="3840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0F172A"/>
                </a:solidFill>
                <a:latin typeface="Playfair Display"/>
              </a:rPr>
              <a:t>$ 285,000 is a hard ceiling — no overruns, no change-order surprises.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4572000"/>
            <a:ext cx="5029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0" i="0">
                <a:solidFill>
                  <a:srgbClr val="475569"/>
                </a:solidFill>
                <a:latin typeface="Inter"/>
              </a:rPr>
              <a:t>Scope changes require mutual written agreement. If engineering goes over budgeted hours, Bot2Do eats the difference — not Bravo.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2200" y="3657600"/>
            <a:ext cx="5440680" cy="141732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3657600"/>
            <a:ext cx="5349240" cy="36576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46520" y="384048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 i="1">
                <a:solidFill>
                  <a:srgbClr val="B45309"/>
                </a:solidFill>
                <a:latin typeface="Playfair Display"/>
              </a:rPr>
              <a:t>02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543800" y="3886200"/>
            <a:ext cx="1234439" cy="256032"/>
          </a:xfrm>
          <a:prstGeom prst="roundRect">
            <a:avLst>
              <a:gd name="adj" fmla="val 50000"/>
            </a:avLst>
          </a:prstGeom>
          <a:solidFill>
            <a:srgbClr val="FFF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9144" bIns="9144"/>
          <a:lstStyle/>
          <a:p>
            <a:pPr algn="ctr"/>
            <a:r>
              <a:rPr sz="800" b="1">
                <a:solidFill>
                  <a:srgbClr val="B45309"/>
                </a:solidFill>
                <a:latin typeface="Inter"/>
              </a:rPr>
              <a:t>SOURCE-CODE ESCROW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43800" y="4160520"/>
            <a:ext cx="3840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0F172A"/>
                </a:solidFill>
                <a:latin typeface="Playfair Display"/>
              </a:rPr>
              <a:t>Bravo owns the code. Escrow release on day one of go-live.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46520" y="4572000"/>
            <a:ext cx="5029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0" i="0">
                <a:solidFill>
                  <a:srgbClr val="475569"/>
                </a:solidFill>
                <a:latin typeface="Inter"/>
              </a:rPr>
              <a:t>Full source, infrastructure-as-code, documentation placed in escrow. Released to Bravo unconditionally at any time. No hostage-taking.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94360" y="5166360"/>
            <a:ext cx="5440680" cy="141732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40080" y="5166360"/>
            <a:ext cx="5349240" cy="36576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534924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 i="1">
                <a:solidFill>
                  <a:srgbClr val="B45309"/>
                </a:solidFill>
                <a:latin typeface="Playfair Display"/>
              </a:rPr>
              <a:t>03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965960" y="5394960"/>
            <a:ext cx="1165860" cy="256032"/>
          </a:xfrm>
          <a:prstGeom prst="roundRect">
            <a:avLst>
              <a:gd name="adj" fmla="val 50000"/>
            </a:avLst>
          </a:prstGeom>
          <a:solidFill>
            <a:srgbClr val="FFF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9144" bIns="9144"/>
          <a:lstStyle/>
          <a:p>
            <a:pPr algn="ctr"/>
            <a:r>
              <a:rPr sz="800" b="1">
                <a:solidFill>
                  <a:srgbClr val="B45309"/>
                </a:solidFill>
                <a:latin typeface="Inter"/>
              </a:rPr>
              <a:t>SECURITY WARRANTY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965960" y="5669280"/>
            <a:ext cx="3840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0F172A"/>
                </a:solidFill>
                <a:latin typeface="Playfair Display"/>
              </a:rPr>
              <a:t>$ 10M cyber-insurance indemnity per incident.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8680" y="6080760"/>
            <a:ext cx="5029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0" i="0">
                <a:solidFill>
                  <a:srgbClr val="475569"/>
                </a:solidFill>
                <a:latin typeface="Inter"/>
              </a:rPr>
              <a:t>Bot2Do's AIG cyber policy named to Bravo. Full indemnification for any breach caused by our infrastructure, code, or sub-processors.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172200" y="5166360"/>
            <a:ext cx="5440680" cy="141732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217920" y="5166360"/>
            <a:ext cx="5349240" cy="36576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46520" y="534924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 i="1">
                <a:solidFill>
                  <a:srgbClr val="B45309"/>
                </a:solidFill>
                <a:latin typeface="Playfair Display"/>
              </a:rPr>
              <a:t>04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543800" y="5394960"/>
            <a:ext cx="1051560" cy="256032"/>
          </a:xfrm>
          <a:prstGeom prst="roundRect">
            <a:avLst>
              <a:gd name="adj" fmla="val 50000"/>
            </a:avLst>
          </a:prstGeom>
          <a:solidFill>
            <a:srgbClr val="FFF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9144" bIns="9144"/>
          <a:lstStyle/>
          <a:p>
            <a:pPr algn="ctr"/>
            <a:r>
              <a:rPr sz="800" b="1">
                <a:solidFill>
                  <a:srgbClr val="B45309"/>
                </a:solidFill>
                <a:latin typeface="Inter"/>
              </a:rPr>
              <a:t>UPTIME SLA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543800" y="5669280"/>
            <a:ext cx="3840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0F172A"/>
                </a:solidFill>
                <a:latin typeface="Playfair Display"/>
              </a:rPr>
              <a:t>99.99% monthly. Credits auto-computed, no disputes.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46520" y="6080760"/>
            <a:ext cx="5029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0" i="0">
                <a:solidFill>
                  <a:srgbClr val="475569"/>
                </a:solidFill>
                <a:latin typeface="Inter"/>
              </a:rPr>
              <a:t>Any month under 99.99%, Bravo receives 10× the downtime as credit. A month at 99.98% is 4 hours of credit. Datadog-measured.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94360" y="6473952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94A3B8"/>
                </a:solidFill>
                <a:latin typeface="Inter"/>
              </a:rPr>
              <a:t>Four guarantees · written into MSA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768535" y="6473952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1" i="0">
                <a:solidFill>
                  <a:srgbClr val="94A3B8"/>
                </a:solidFill>
                <a:latin typeface="JetBrains Mono"/>
              </a:rPr>
              <a:t>18 / 21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1" i="0">
                <a:solidFill>
                  <a:srgbClr val="94A3B8"/>
                </a:solidFill>
                <a:latin typeface="Inter"/>
              </a:rPr>
              <a:t>BOT2DO  ×  BRAVO FUNDING SOLUTIONS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82535" y="292608"/>
            <a:ext cx="4114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50" b="0" i="1">
                <a:solidFill>
                  <a:srgbClr val="B45309"/>
                </a:solidFill>
                <a:latin typeface="Playfair Display"/>
              </a:rPr>
              <a:t>Implementation roadmap · 9 months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91440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1" i="0">
                <a:solidFill>
                  <a:srgbClr val="B45309"/>
                </a:solidFill>
                <a:latin typeface="Inter"/>
              </a:rPr>
              <a:t>—  HOW WE GET THERE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234440"/>
            <a:ext cx="112471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200" b="1" i="0">
                <a:solidFill>
                  <a:srgbClr val="0F172A"/>
                </a:solidFill>
                <a:latin typeface="Playfair Display"/>
              </a:rPr>
              <a:t>Value in 45 days.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874519"/>
            <a:ext cx="112471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200" b="1" i="1">
                <a:solidFill>
                  <a:srgbClr val="B45309"/>
                </a:solidFill>
                <a:latin typeface="Playfair Display"/>
              </a:rPr>
              <a:t>Full platform in 9 months.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834640"/>
            <a:ext cx="105156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50" b="0" i="0">
                <a:solidFill>
                  <a:srgbClr val="475569"/>
                </a:solidFill>
                <a:latin typeface="Inter"/>
              </a:rPr>
              <a:t>Each phase delivers standalone value. Pause, scale, or change direction between any two phases. We start with the highest-leverage modules first.</a:t>
            </a:r>
          </a:p>
        </p:txBody>
      </p:sp>
      <p:sp>
        <p:nvSpPr>
          <p:cNvPr id="9" name="Rectangle 8"/>
          <p:cNvSpPr/>
          <p:nvPr/>
        </p:nvSpPr>
        <p:spPr>
          <a:xfrm>
            <a:off x="1325880" y="4160520"/>
            <a:ext cx="9539935" cy="274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94360" y="3749039"/>
            <a:ext cx="2697480" cy="27432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22960" y="3977639"/>
            <a:ext cx="548640" cy="548640"/>
          </a:xfrm>
          <a:prstGeom prst="ellipse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4069079"/>
            <a:ext cx="548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700" b="1" i="1">
                <a:solidFill>
                  <a:srgbClr val="FFFFFF"/>
                </a:solidFill>
                <a:latin typeface="Playfair Display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4023359"/>
            <a:ext cx="17373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B45309"/>
                </a:solidFill>
                <a:latin typeface="Inter"/>
              </a:rPr>
              <a:t>Days 1-14 · Foundation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4663440"/>
            <a:ext cx="24688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0F172A"/>
                </a:solidFill>
                <a:latin typeface="Playfair Display"/>
              </a:rPr>
              <a:t>Discovery &amp; setup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5074920"/>
            <a:ext cx="24688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→  Walkthrough w/ Raymond &amp; Tom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5367528"/>
            <a:ext cx="24688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→  bravofundingsolutions.com audit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660136"/>
            <a:ext cx="24688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→  Lender onboarding (Tier 1)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5952744"/>
            <a:ext cx="24688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→  SOC 2 / GLBA data agreement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429000" y="3749039"/>
            <a:ext cx="2697480" cy="27432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3657600" y="3977639"/>
            <a:ext cx="548640" cy="54864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657600" y="4069079"/>
            <a:ext cx="548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700" b="1" i="1">
                <a:solidFill>
                  <a:srgbClr val="FFFFFF"/>
                </a:solidFill>
                <a:latin typeface="Playfair Display"/>
              </a:rPr>
              <a:t>02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43400" y="4023359"/>
            <a:ext cx="17373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B45309"/>
                </a:solidFill>
                <a:latin typeface="Inter"/>
              </a:rPr>
              <a:t>Days 14-45 · Quick win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0" y="4663440"/>
            <a:ext cx="24688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0F172A"/>
                </a:solidFill>
                <a:latin typeface="Playfair Display"/>
              </a:rPr>
              <a:t>Concierge + Portal live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0" y="5074920"/>
            <a:ext cx="24688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→  AI Concierge embedded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0" y="5367528"/>
            <a:ext cx="24688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→  Smart Portal · 5 flows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0" y="5660136"/>
            <a:ext cx="24688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→  Document AI · top 5 types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0" y="5952744"/>
            <a:ext cx="24688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→  Tom closes first AI-assisted deal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263640" y="3749039"/>
            <a:ext cx="2697480" cy="27432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492240" y="3977639"/>
            <a:ext cx="548640" cy="5486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92240" y="4069079"/>
            <a:ext cx="548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700" b="1" i="1">
                <a:solidFill>
                  <a:srgbClr val="1A1100"/>
                </a:solidFill>
                <a:latin typeface="Playfair Display"/>
              </a:rPr>
              <a:t>03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78040" y="4023359"/>
            <a:ext cx="17373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B45309"/>
                </a:solidFill>
                <a:latin typeface="Inter"/>
              </a:rPr>
              <a:t>Days 45-90 · Full ops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92240" y="4663440"/>
            <a:ext cx="24688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0F172A"/>
                </a:solidFill>
                <a:latin typeface="Playfair Display"/>
              </a:rPr>
              <a:t>Underwriting + bidding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92240" y="5074920"/>
            <a:ext cx="24688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→  End-to-end UW console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92240" y="5367528"/>
            <a:ext cx="24688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→  Risk &amp; Pricing Analytics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92240" y="5660136"/>
            <a:ext cx="24688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→  Operations Command Center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92240" y="5952744"/>
            <a:ext cx="24688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→  Borrower Mobile App (beta)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9098280" y="3749039"/>
            <a:ext cx="2697480" cy="27432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9326880" y="3977639"/>
            <a:ext cx="548640" cy="548640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326880" y="4069079"/>
            <a:ext cx="548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700" b="1" i="1">
                <a:solidFill>
                  <a:srgbClr val="FFFFFF"/>
                </a:solidFill>
                <a:latin typeface="Playfair Display"/>
              </a:rPr>
              <a:t>04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012680" y="4023359"/>
            <a:ext cx="17373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B45309"/>
                </a:solidFill>
                <a:latin typeface="Inter"/>
              </a:rPr>
              <a:t>Days 90-120 · Handover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326880" y="4663440"/>
            <a:ext cx="24688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0F172A"/>
                </a:solidFill>
                <a:latin typeface="Playfair Display"/>
              </a:rPr>
              <a:t>Copilot + scale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326880" y="5074920"/>
            <a:ext cx="24688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→  Knowledge Copilot trained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326880" y="5367528"/>
            <a:ext cx="24688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→  Comms Engine live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326880" y="5660136"/>
            <a:ext cx="24688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→  Mobile app GA · App Store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326880" y="5952744"/>
            <a:ext cx="24688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→  Full source-code handover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94360" y="6473952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94A3B8"/>
                </a:solidFill>
                <a:latin typeface="Inter"/>
              </a:rPr>
              <a:t>Roadmap · 4 months from handshake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768535" y="6473952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1" i="0">
                <a:solidFill>
                  <a:srgbClr val="94A3B8"/>
                </a:solidFill>
                <a:latin typeface="JetBrains Mono"/>
              </a:rPr>
              <a:t>19 / 21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1" i="0">
                <a:solidFill>
                  <a:srgbClr val="94A3B8"/>
                </a:solidFill>
                <a:latin typeface="Inter"/>
              </a:rPr>
              <a:t>BOT2DO  ×  BRAVO FUNDING SOLUTIONS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82535" y="292608"/>
            <a:ext cx="4114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50" b="0" i="1">
                <a:solidFill>
                  <a:srgbClr val="B45309"/>
                </a:solidFill>
                <a:latin typeface="Playfair Display"/>
              </a:rPr>
              <a:t>Why Bot2Do · credentials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91440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1" i="0">
                <a:solidFill>
                  <a:srgbClr val="B45309"/>
                </a:solidFill>
                <a:latin typeface="Inter"/>
              </a:rPr>
              <a:t>—  ABOUT BOT2DO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234440"/>
            <a:ext cx="112471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0F172A"/>
                </a:solidFill>
                <a:latin typeface="Playfair Display"/>
              </a:rPr>
              <a:t>The same AI &amp; data team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828800"/>
            <a:ext cx="112471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1">
                <a:solidFill>
                  <a:srgbClr val="B45309"/>
                </a:solidFill>
                <a:latin typeface="Playfair Display"/>
              </a:rPr>
              <a:t>trusted by Fortune 500s.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788920"/>
            <a:ext cx="105156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0" i="0">
                <a:solidFill>
                  <a:srgbClr val="475569"/>
                </a:solidFill>
                <a:latin typeface="Inter"/>
              </a:rPr>
              <a:t>Bot2Do Technologies specializes in enterprise AI, cloud, and data engineering. We currently run production AI workloads for some of the most demanding brands in the world — the same team, the same stack will serve Bravo.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3931920"/>
            <a:ext cx="2697480" cy="77724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4160520"/>
            <a:ext cx="2514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 i="0">
                <a:solidFill>
                  <a:srgbClr val="0F172A"/>
                </a:solidFill>
                <a:latin typeface="Playfair Display"/>
              </a:rPr>
              <a:t>Johnson &amp; Johnson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29000" y="3931920"/>
            <a:ext cx="2697480" cy="77724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20440" y="4160520"/>
            <a:ext cx="2514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 i="0">
                <a:solidFill>
                  <a:srgbClr val="0F172A"/>
                </a:solidFill>
                <a:latin typeface="Playfair Display"/>
              </a:rPr>
              <a:t>Visteon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63640" y="3931920"/>
            <a:ext cx="2697480" cy="77724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55080" y="4160520"/>
            <a:ext cx="2514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 i="0">
                <a:solidFill>
                  <a:srgbClr val="0F172A"/>
                </a:solidFill>
                <a:latin typeface="Playfair Display"/>
              </a:rPr>
              <a:t>Foot Locker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098280" y="3931920"/>
            <a:ext cx="2697480" cy="77724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89720" y="4160520"/>
            <a:ext cx="2514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 i="0">
                <a:solidFill>
                  <a:srgbClr val="0F172A"/>
                </a:solidFill>
                <a:latin typeface="Playfair Display"/>
              </a:rPr>
              <a:t>Amphenol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94360" y="4800600"/>
            <a:ext cx="2697480" cy="77724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5029200"/>
            <a:ext cx="2514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 i="0">
                <a:solidFill>
                  <a:srgbClr val="0F172A"/>
                </a:solidFill>
                <a:latin typeface="Playfair Display"/>
              </a:rPr>
              <a:t>Sephora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429000" y="4800600"/>
            <a:ext cx="2697480" cy="77724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520440" y="5029200"/>
            <a:ext cx="2514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 i="0">
                <a:solidFill>
                  <a:srgbClr val="0F172A"/>
                </a:solidFill>
                <a:latin typeface="Playfair Display"/>
              </a:rPr>
              <a:t>Lululemon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63640" y="4800600"/>
            <a:ext cx="2697480" cy="77724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55080" y="5029200"/>
            <a:ext cx="2514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 i="0">
                <a:solidFill>
                  <a:srgbClr val="0F172A"/>
                </a:solidFill>
                <a:latin typeface="Playfair Display"/>
              </a:rPr>
              <a:t>Daikin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098280" y="4800600"/>
            <a:ext cx="2697480" cy="77724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189720" y="5029200"/>
            <a:ext cx="2514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 i="0">
                <a:solidFill>
                  <a:srgbClr val="0F172A"/>
                </a:solidFill>
                <a:latin typeface="Playfair Display"/>
              </a:rPr>
              <a:t>British Telecom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94360" y="5943600"/>
            <a:ext cx="11002975" cy="18288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6172200"/>
            <a:ext cx="28346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0F172A"/>
                </a:solidFill>
                <a:latin typeface="Playfair Display"/>
              </a:rPr>
              <a:t>99.99%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4360" y="6629400"/>
            <a:ext cx="2834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production uptime SLA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29000" y="6172200"/>
            <a:ext cx="28346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B45309"/>
                </a:solidFill>
                <a:latin typeface="Playfair Display"/>
              </a:rPr>
              <a:t>2.5×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429000" y="6629400"/>
            <a:ext cx="2834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faster cloud migration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63640" y="6172200"/>
            <a:ext cx="28346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10B981"/>
                </a:solidFill>
                <a:latin typeface="Playfair Display"/>
              </a:rPr>
              <a:t>96%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63640" y="6629400"/>
            <a:ext cx="2834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AI accuracy (avg)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098280" y="6172200"/>
            <a:ext cx="28346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F43F5E"/>
                </a:solidFill>
                <a:latin typeface="Playfair Display"/>
              </a:rPr>
              <a:t>1.2M+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098280" y="6629400"/>
            <a:ext cx="2834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threats blocked historically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94360" y="6473952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94A3B8"/>
                </a:solidFill>
                <a:latin typeface="Inter"/>
              </a:rPr>
              <a:t>Bot2Do · Fortune 500 references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68535" y="6473952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1" i="0">
                <a:solidFill>
                  <a:srgbClr val="94A3B8"/>
                </a:solidFill>
                <a:latin typeface="JetBrains Mono"/>
              </a:rPr>
              <a:t>20 / 21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36576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1" i="0">
                <a:solidFill>
                  <a:srgbClr val="94A3B8"/>
                </a:solidFill>
                <a:latin typeface="Inter"/>
              </a:rPr>
              <a:t>BOT2DO  ×  BRAVO FUNDING SOLUTIONS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82535" y="292608"/>
            <a:ext cx="4114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050" b="0" i="1">
                <a:solidFill>
                  <a:srgbClr val="B45309"/>
                </a:solidFill>
                <a:latin typeface="Playfair Display"/>
              </a:rPr>
              <a:t>Next steps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91440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1" i="0">
                <a:solidFill>
                  <a:srgbClr val="B45309"/>
                </a:solidFill>
                <a:latin typeface="Inter"/>
              </a:rPr>
              <a:t>—  WHERE WE GO FROM 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234440"/>
            <a:ext cx="112471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rgbClr val="0F172A"/>
                </a:solidFill>
                <a:latin typeface="Playfair Display"/>
              </a:rPr>
              <a:t>Three steps to your first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011680"/>
            <a:ext cx="112471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4000" b="1" i="1">
                <a:solidFill>
                  <a:srgbClr val="B45309"/>
                </a:solidFill>
                <a:latin typeface="Playfair Display"/>
              </a:rPr>
              <a:t>AI-qualified Bravo deal.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3017520"/>
            <a:ext cx="105156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350" b="0" i="0">
                <a:solidFill>
                  <a:srgbClr val="475569"/>
                </a:solidFill>
                <a:latin typeface="Inter"/>
              </a:rPr>
              <a:t>AI Concierge live on bravofundingsolutions.com within 21 days. Smart Portal capturing real applications by day 45. Tom closing the first AI-assisted deal before day 90.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4360" y="4297680"/>
            <a:ext cx="3657600" cy="169164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48056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3000" b="1" i="1">
                <a:solidFill>
                  <a:srgbClr val="B45309"/>
                </a:solidFill>
                <a:latin typeface="Playfair Display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65960" y="4572000"/>
            <a:ext cx="21945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B45309"/>
                </a:solidFill>
                <a:latin typeface="Inter"/>
              </a:rPr>
              <a:t>THIS WEEK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5120640"/>
            <a:ext cx="3200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1" i="0">
                <a:solidFill>
                  <a:srgbClr val="0F172A"/>
                </a:solidFill>
                <a:latin typeface="Playfair Display"/>
              </a:rPr>
              <a:t>Discovery call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544068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60-min session with Raymond, Tom and Bot2Do delivery lead. Confirm scope, lender list, brand assets. Sign mutual NDA.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9120" y="4297680"/>
            <a:ext cx="3657600" cy="169164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63440" y="448056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3000" b="1" i="1">
                <a:solidFill>
                  <a:srgbClr val="B45309"/>
                </a:solidFill>
                <a:latin typeface="Playfair Display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60720" y="4572000"/>
            <a:ext cx="21945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B45309"/>
                </a:solidFill>
                <a:latin typeface="Inter"/>
              </a:rPr>
              <a:t>WEEKS 2-3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63440" y="5120640"/>
            <a:ext cx="3200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1" i="0">
                <a:solidFill>
                  <a:srgbClr val="0F172A"/>
                </a:solidFill>
                <a:latin typeface="Playfair Display"/>
              </a:rPr>
              <a:t>Pilot kickoff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63440" y="544068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SOW signed. AI Concierge engineered, branded, embedded. SOC 2 / GLBA agreement executed. First lender API integrations.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183880" y="4297680"/>
            <a:ext cx="3657600" cy="169164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762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229600" y="4297680"/>
            <a:ext cx="3566160" cy="36576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458200" y="448056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3000" b="1" i="1">
                <a:solidFill>
                  <a:srgbClr val="B45309"/>
                </a:solidFill>
                <a:latin typeface="Playfair Display"/>
              </a:rPr>
              <a:t>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55480" y="4572000"/>
            <a:ext cx="21945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1" i="0">
                <a:solidFill>
                  <a:srgbClr val="B45309"/>
                </a:solidFill>
                <a:latin typeface="Inter"/>
              </a:rPr>
              <a:t>DAY 21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58200" y="5120640"/>
            <a:ext cx="3200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1" i="0">
                <a:solidFill>
                  <a:srgbClr val="0F172A"/>
                </a:solidFill>
                <a:latin typeface="Playfair Display"/>
              </a:rPr>
              <a:t>Concierge live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58200" y="544068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 i="0">
                <a:solidFill>
                  <a:srgbClr val="475569"/>
                </a:solidFill>
                <a:latin typeface="Inter"/>
              </a:rPr>
              <a:t>Bravo AI Advisor on your website. Real leads qualifying themselves into Tom's calendar — 24/7.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94360" y="6217920"/>
            <a:ext cx="11002975" cy="64008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6355080"/>
            <a:ext cx="6400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1" i="0">
                <a:solidFill>
                  <a:srgbClr val="FFFFFF"/>
                </a:solidFill>
                <a:latin typeface="Playfair Display"/>
              </a:rPr>
              <a:t>Ready when you are, Raymond.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68680" y="6675120"/>
            <a:ext cx="6858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 i="0">
                <a:solidFill>
                  <a:srgbClr val="CBD5E1"/>
                </a:solidFill>
                <a:latin typeface="Inter"/>
              </a:rPr>
              <a:t>Reply "send the SOW" — the $ 285K fixed-price SOW arrives in your inbox within 24 hours.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037015" y="6355080"/>
            <a:ext cx="2377440" cy="4572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037015" y="6437376"/>
            <a:ext cx="23774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i="0">
                <a:solidFill>
                  <a:srgbClr val="1A1100"/>
                </a:solidFill>
                <a:latin typeface="Inter"/>
              </a:rPr>
              <a:t>Schedule discovery  →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